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7" r:id="rId1"/>
  </p:sldMasterIdLst>
  <p:notesMasterIdLst>
    <p:notesMasterId r:id="rId48"/>
  </p:notes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97" r:id="rId28"/>
    <p:sldId id="285" r:id="rId29"/>
    <p:sldId id="286" r:id="rId30"/>
    <p:sldId id="287" r:id="rId31"/>
    <p:sldId id="288" r:id="rId32"/>
    <p:sldId id="289" r:id="rId33"/>
    <p:sldId id="307" r:id="rId34"/>
    <p:sldId id="290" r:id="rId35"/>
    <p:sldId id="291" r:id="rId36"/>
    <p:sldId id="292" r:id="rId37"/>
    <p:sldId id="293" r:id="rId38"/>
    <p:sldId id="294" r:id="rId39"/>
    <p:sldId id="295" r:id="rId40"/>
    <p:sldId id="298" r:id="rId41"/>
    <p:sldId id="300" r:id="rId42"/>
    <p:sldId id="301" r:id="rId43"/>
    <p:sldId id="302" r:id="rId44"/>
    <p:sldId id="303" r:id="rId45"/>
    <p:sldId id="304" r:id="rId46"/>
    <p:sldId id="306"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754"/>
    <p:restoredTop sz="50000"/>
  </p:normalViewPr>
  <p:slideViewPr>
    <p:cSldViewPr snapToGrid="0" snapToObjects="1">
      <p:cViewPr varScale="1">
        <p:scale>
          <a:sx n="44" d="100"/>
          <a:sy n="44" d="100"/>
        </p:scale>
        <p:origin x="1760"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notesMaster" Target="notesMasters/notesMaster1.xml"/><Relationship Id="rId49"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566E52-2BE8-4648-86A2-F07015C36D30}" type="datetimeFigureOut">
              <a:rPr lang="en-US" smtClean="0"/>
              <a:t>2/22/16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5F5D43-8457-D545-91CA-2DA99DFB7951}" type="slidenum">
              <a:rPr lang="en-US" smtClean="0"/>
              <a:t>‹#›</a:t>
            </a:fld>
            <a:endParaRPr lang="en-US"/>
          </a:p>
        </p:txBody>
      </p:sp>
    </p:spTree>
    <p:extLst>
      <p:ext uri="{BB962C8B-B14F-4D97-AF65-F5344CB8AC3E}">
        <p14:creationId xmlns:p14="http://schemas.microsoft.com/office/powerpoint/2010/main" val="709393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52A53FBE-9B30-4499-A982-B7CCC082E08B}" type="slidenum">
              <a:rPr lang="ar-SA" smtClean="0"/>
              <a:pPr/>
              <a:t>9</a:t>
            </a:fld>
            <a:endParaRPr lang="ar-SA" dirty="0"/>
          </a:p>
        </p:txBody>
      </p:sp>
    </p:spTree>
    <p:extLst>
      <p:ext uri="{BB962C8B-B14F-4D97-AF65-F5344CB8AC3E}">
        <p14:creationId xmlns:p14="http://schemas.microsoft.com/office/powerpoint/2010/main" val="19185026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5F5D43-8457-D545-91CA-2DA99DFB7951}" type="slidenum">
              <a:rPr lang="en-US" smtClean="0"/>
              <a:t>32</a:t>
            </a:fld>
            <a:endParaRPr lang="en-US"/>
          </a:p>
        </p:txBody>
      </p:sp>
    </p:spTree>
    <p:extLst>
      <p:ext uri="{BB962C8B-B14F-4D97-AF65-F5344CB8AC3E}">
        <p14:creationId xmlns:p14="http://schemas.microsoft.com/office/powerpoint/2010/main" val="629580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8F89C39-99B3-4542-B4AE-9E1A4D8CB4CD}" type="datetimeFigureOut">
              <a:rPr lang="en-US" smtClean="0"/>
              <a:t>2/22/16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60E548-7165-F343-A82C-BB2D71759DCD}" type="slidenum">
              <a:rPr lang="en-US" smtClean="0"/>
              <a:t>‹#›</a:t>
            </a:fld>
            <a:endParaRPr lang="en-US"/>
          </a:p>
        </p:txBody>
      </p:sp>
    </p:spTree>
    <p:extLst>
      <p:ext uri="{BB962C8B-B14F-4D97-AF65-F5344CB8AC3E}">
        <p14:creationId xmlns:p14="http://schemas.microsoft.com/office/powerpoint/2010/main" val="241909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F89C39-99B3-4542-B4AE-9E1A4D8CB4CD}" type="datetimeFigureOut">
              <a:rPr lang="en-US" smtClean="0"/>
              <a:t>2/22/16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60E548-7165-F343-A82C-BB2D71759DCD}" type="slidenum">
              <a:rPr lang="en-US" smtClean="0"/>
              <a:t>‹#›</a:t>
            </a:fld>
            <a:endParaRPr lang="en-US"/>
          </a:p>
        </p:txBody>
      </p:sp>
    </p:spTree>
    <p:extLst>
      <p:ext uri="{BB962C8B-B14F-4D97-AF65-F5344CB8AC3E}">
        <p14:creationId xmlns:p14="http://schemas.microsoft.com/office/powerpoint/2010/main" val="8870778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F89C39-99B3-4542-B4AE-9E1A4D8CB4CD}" type="datetimeFigureOut">
              <a:rPr lang="en-US" smtClean="0"/>
              <a:t>2/22/16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60E548-7165-F343-A82C-BB2D71759DCD}"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30498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F89C39-99B3-4542-B4AE-9E1A4D8CB4CD}" type="datetimeFigureOut">
              <a:rPr lang="en-US" smtClean="0"/>
              <a:t>2/22/16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60E548-7165-F343-A82C-BB2D71759DCD}" type="slidenum">
              <a:rPr lang="en-US" smtClean="0"/>
              <a:t>‹#›</a:t>
            </a:fld>
            <a:endParaRPr lang="en-US"/>
          </a:p>
        </p:txBody>
      </p:sp>
    </p:spTree>
    <p:extLst>
      <p:ext uri="{BB962C8B-B14F-4D97-AF65-F5344CB8AC3E}">
        <p14:creationId xmlns:p14="http://schemas.microsoft.com/office/powerpoint/2010/main" val="8735245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F89C39-99B3-4542-B4AE-9E1A4D8CB4CD}" type="datetimeFigureOut">
              <a:rPr lang="en-US" smtClean="0"/>
              <a:t>2/22/16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60E548-7165-F343-A82C-BB2D71759DCD}"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4877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F89C39-99B3-4542-B4AE-9E1A4D8CB4CD}" type="datetimeFigureOut">
              <a:rPr lang="en-US" smtClean="0"/>
              <a:t>2/22/16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60E548-7165-F343-A82C-BB2D71759DCD}" type="slidenum">
              <a:rPr lang="en-US" smtClean="0"/>
              <a:t>‹#›</a:t>
            </a:fld>
            <a:endParaRPr lang="en-US"/>
          </a:p>
        </p:txBody>
      </p:sp>
    </p:spTree>
    <p:extLst>
      <p:ext uri="{BB962C8B-B14F-4D97-AF65-F5344CB8AC3E}">
        <p14:creationId xmlns:p14="http://schemas.microsoft.com/office/powerpoint/2010/main" val="15410272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8F89C39-99B3-4542-B4AE-9E1A4D8CB4CD}" type="datetimeFigureOut">
              <a:rPr lang="en-US" smtClean="0"/>
              <a:t>2/22/16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60E548-7165-F343-A82C-BB2D71759DCD}" type="slidenum">
              <a:rPr lang="en-US" smtClean="0"/>
              <a:t>‹#›</a:t>
            </a:fld>
            <a:endParaRPr lang="en-US"/>
          </a:p>
        </p:txBody>
      </p:sp>
    </p:spTree>
    <p:extLst>
      <p:ext uri="{BB962C8B-B14F-4D97-AF65-F5344CB8AC3E}">
        <p14:creationId xmlns:p14="http://schemas.microsoft.com/office/powerpoint/2010/main" val="12320568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8F89C39-99B3-4542-B4AE-9E1A4D8CB4CD}" type="datetimeFigureOut">
              <a:rPr lang="en-US" smtClean="0"/>
              <a:t>2/22/16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60E548-7165-F343-A82C-BB2D71759DCD}" type="slidenum">
              <a:rPr lang="en-US" smtClean="0"/>
              <a:t>‹#›</a:t>
            </a:fld>
            <a:endParaRPr lang="en-US"/>
          </a:p>
        </p:txBody>
      </p:sp>
    </p:spTree>
    <p:extLst>
      <p:ext uri="{BB962C8B-B14F-4D97-AF65-F5344CB8AC3E}">
        <p14:creationId xmlns:p14="http://schemas.microsoft.com/office/powerpoint/2010/main" val="1745790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8F89C39-99B3-4542-B4AE-9E1A4D8CB4CD}" type="datetimeFigureOut">
              <a:rPr lang="en-US" smtClean="0"/>
              <a:t>2/22/16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60E548-7165-F343-A82C-BB2D71759DCD}" type="slidenum">
              <a:rPr lang="en-US" smtClean="0"/>
              <a:t>‹#›</a:t>
            </a:fld>
            <a:endParaRPr lang="en-US"/>
          </a:p>
        </p:txBody>
      </p:sp>
    </p:spTree>
    <p:extLst>
      <p:ext uri="{BB962C8B-B14F-4D97-AF65-F5344CB8AC3E}">
        <p14:creationId xmlns:p14="http://schemas.microsoft.com/office/powerpoint/2010/main" val="1051858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F89C39-99B3-4542-B4AE-9E1A4D8CB4CD}" type="datetimeFigureOut">
              <a:rPr lang="en-US" smtClean="0"/>
              <a:t>2/22/16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60E548-7165-F343-A82C-BB2D71759DCD}" type="slidenum">
              <a:rPr lang="en-US" smtClean="0"/>
              <a:t>‹#›</a:t>
            </a:fld>
            <a:endParaRPr lang="en-US"/>
          </a:p>
        </p:txBody>
      </p:sp>
    </p:spTree>
    <p:extLst>
      <p:ext uri="{BB962C8B-B14F-4D97-AF65-F5344CB8AC3E}">
        <p14:creationId xmlns:p14="http://schemas.microsoft.com/office/powerpoint/2010/main" val="1095966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8F89C39-99B3-4542-B4AE-9E1A4D8CB4CD}" type="datetimeFigureOut">
              <a:rPr lang="en-US" smtClean="0"/>
              <a:t>2/22/16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60E548-7165-F343-A82C-BB2D71759DCD}" type="slidenum">
              <a:rPr lang="en-US" smtClean="0"/>
              <a:t>‹#›</a:t>
            </a:fld>
            <a:endParaRPr lang="en-US"/>
          </a:p>
        </p:txBody>
      </p:sp>
    </p:spTree>
    <p:extLst>
      <p:ext uri="{BB962C8B-B14F-4D97-AF65-F5344CB8AC3E}">
        <p14:creationId xmlns:p14="http://schemas.microsoft.com/office/powerpoint/2010/main" val="1041522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8F89C39-99B3-4542-B4AE-9E1A4D8CB4CD}" type="datetimeFigureOut">
              <a:rPr lang="en-US" smtClean="0"/>
              <a:t>2/22/16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60E548-7165-F343-A82C-BB2D71759DCD}" type="slidenum">
              <a:rPr lang="en-US" smtClean="0"/>
              <a:t>‹#›</a:t>
            </a:fld>
            <a:endParaRPr lang="en-US"/>
          </a:p>
        </p:txBody>
      </p:sp>
    </p:spTree>
    <p:extLst>
      <p:ext uri="{BB962C8B-B14F-4D97-AF65-F5344CB8AC3E}">
        <p14:creationId xmlns:p14="http://schemas.microsoft.com/office/powerpoint/2010/main" val="17488063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8F89C39-99B3-4542-B4AE-9E1A4D8CB4CD}" type="datetimeFigureOut">
              <a:rPr lang="en-US" smtClean="0"/>
              <a:t>2/22/16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60E548-7165-F343-A82C-BB2D71759DCD}" type="slidenum">
              <a:rPr lang="en-US" smtClean="0"/>
              <a:t>‹#›</a:t>
            </a:fld>
            <a:endParaRPr lang="en-US"/>
          </a:p>
        </p:txBody>
      </p:sp>
    </p:spTree>
    <p:extLst>
      <p:ext uri="{BB962C8B-B14F-4D97-AF65-F5344CB8AC3E}">
        <p14:creationId xmlns:p14="http://schemas.microsoft.com/office/powerpoint/2010/main" val="8260476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F89C39-99B3-4542-B4AE-9E1A4D8CB4CD}" type="datetimeFigureOut">
              <a:rPr lang="en-US" smtClean="0"/>
              <a:t>2/22/16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60E548-7165-F343-A82C-BB2D71759DCD}" type="slidenum">
              <a:rPr lang="en-US" smtClean="0"/>
              <a:t>‹#›</a:t>
            </a:fld>
            <a:endParaRPr lang="en-US"/>
          </a:p>
        </p:txBody>
      </p:sp>
    </p:spTree>
    <p:extLst>
      <p:ext uri="{BB962C8B-B14F-4D97-AF65-F5344CB8AC3E}">
        <p14:creationId xmlns:p14="http://schemas.microsoft.com/office/powerpoint/2010/main" val="13693566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F89C39-99B3-4542-B4AE-9E1A4D8CB4CD}" type="datetimeFigureOut">
              <a:rPr lang="en-US" smtClean="0"/>
              <a:t>2/22/16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60E548-7165-F343-A82C-BB2D71759DCD}" type="slidenum">
              <a:rPr lang="en-US" smtClean="0"/>
              <a:t>‹#›</a:t>
            </a:fld>
            <a:endParaRPr lang="en-US"/>
          </a:p>
        </p:txBody>
      </p:sp>
    </p:spTree>
    <p:extLst>
      <p:ext uri="{BB962C8B-B14F-4D97-AF65-F5344CB8AC3E}">
        <p14:creationId xmlns:p14="http://schemas.microsoft.com/office/powerpoint/2010/main" val="970925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60E548-7165-F343-A82C-BB2D71759DCD}" type="slidenum">
              <a:rPr lang="en-US" smtClean="0"/>
              <a:t>‹#›</a:t>
            </a:fld>
            <a:endParaRPr lang="en-US"/>
          </a:p>
        </p:txBody>
      </p:sp>
      <p:sp>
        <p:nvSpPr>
          <p:cNvPr id="5" name="Date Placeholder 4"/>
          <p:cNvSpPr>
            <a:spLocks noGrp="1"/>
          </p:cNvSpPr>
          <p:nvPr>
            <p:ph type="dt" sz="half" idx="10"/>
          </p:nvPr>
        </p:nvSpPr>
        <p:spPr/>
        <p:txBody>
          <a:bodyPr/>
          <a:lstStyle/>
          <a:p>
            <a:fld id="{98F89C39-99B3-4542-B4AE-9E1A4D8CB4CD}" type="datetimeFigureOut">
              <a:rPr lang="en-US" smtClean="0"/>
              <a:t>2/22/16</a:t>
            </a:fld>
            <a:endParaRPr lang="en-US"/>
          </a:p>
        </p:txBody>
      </p:sp>
    </p:spTree>
    <p:extLst>
      <p:ext uri="{BB962C8B-B14F-4D97-AF65-F5344CB8AC3E}">
        <p14:creationId xmlns:p14="http://schemas.microsoft.com/office/powerpoint/2010/main" val="30919898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8F89C39-99B3-4542-B4AE-9E1A4D8CB4CD}" type="datetimeFigureOut">
              <a:rPr lang="en-US" smtClean="0"/>
              <a:t>2/22/16</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C60E548-7165-F343-A82C-BB2D71759DCD}" type="slidenum">
              <a:rPr lang="en-US" smtClean="0"/>
              <a:t>‹#›</a:t>
            </a:fld>
            <a:endParaRPr lang="en-US"/>
          </a:p>
        </p:txBody>
      </p:sp>
    </p:spTree>
    <p:extLst>
      <p:ext uri="{BB962C8B-B14F-4D97-AF65-F5344CB8AC3E}">
        <p14:creationId xmlns:p14="http://schemas.microsoft.com/office/powerpoint/2010/main" val="110605947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 Id="rId3"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 Id="rId3"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5" Type="http://schemas.openxmlformats.org/officeDocument/2006/relationships/image" Target="../media/image16.jpeg"/><Relationship Id="rId6" Type="http://schemas.openxmlformats.org/officeDocument/2006/relationships/image" Target="../media/image17.jpeg"/><Relationship Id="rId7" Type="http://schemas.openxmlformats.org/officeDocument/2006/relationships/image" Target="../media/image18.jpeg"/><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24.jpeg"/><Relationship Id="rId5" Type="http://schemas.openxmlformats.org/officeDocument/2006/relationships/image" Target="../media/image25.png"/><Relationship Id="rId6" Type="http://schemas.openxmlformats.org/officeDocument/2006/relationships/image" Target="../media/image26.png"/><Relationship Id="rId7" Type="http://schemas.openxmlformats.org/officeDocument/2006/relationships/image" Target="../media/image27.gif"/><Relationship Id="rId1" Type="http://schemas.openxmlformats.org/officeDocument/2006/relationships/slideLayout" Target="../slideLayouts/slideLayout2.xml"/><Relationship Id="rId2" Type="http://schemas.openxmlformats.org/officeDocument/2006/relationships/image" Target="../media/image2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8.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9.jpeg"/></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4" Type="http://schemas.openxmlformats.org/officeDocument/2006/relationships/image" Target="../media/image32.png"/><Relationship Id="rId5" Type="http://schemas.openxmlformats.org/officeDocument/2006/relationships/image" Target="../media/image33.png"/><Relationship Id="rId6" Type="http://schemas.openxmlformats.org/officeDocument/2006/relationships/image" Target="../media/image34.png"/><Relationship Id="rId7" Type="http://schemas.openxmlformats.org/officeDocument/2006/relationships/image" Target="../media/image35.png"/><Relationship Id="rId8" Type="http://schemas.openxmlformats.org/officeDocument/2006/relationships/image" Target="../media/image36.jpeg"/><Relationship Id="rId1" Type="http://schemas.openxmlformats.org/officeDocument/2006/relationships/slideLayout" Target="../slideLayouts/slideLayout4.xml"/><Relationship Id="rId2" Type="http://schemas.openxmlformats.org/officeDocument/2006/relationships/image" Target="../media/image3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37.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38.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8800" dirty="0" smtClean="0"/>
              <a:t>LAB304 </a:t>
            </a:r>
            <a:endParaRPr lang="en-US" sz="8800" dirty="0"/>
          </a:p>
        </p:txBody>
      </p:sp>
      <p:sp>
        <p:nvSpPr>
          <p:cNvPr id="3" name="Subtitle 2"/>
          <p:cNvSpPr>
            <a:spLocks noGrp="1"/>
          </p:cNvSpPr>
          <p:nvPr>
            <p:ph type="subTitle" idx="1"/>
          </p:nvPr>
        </p:nvSpPr>
        <p:spPr/>
        <p:txBody>
          <a:bodyPr>
            <a:normAutofit/>
          </a:bodyPr>
          <a:lstStyle/>
          <a:p>
            <a:r>
              <a:rPr lang="en-US" sz="4000" dirty="0" smtClean="0"/>
              <a:t>Exam 1</a:t>
            </a:r>
            <a:endParaRPr lang="en-US" sz="4000" dirty="0"/>
          </a:p>
        </p:txBody>
      </p:sp>
      <p:sp>
        <p:nvSpPr>
          <p:cNvPr id="4" name="TextBox 3"/>
          <p:cNvSpPr txBox="1"/>
          <p:nvPr/>
        </p:nvSpPr>
        <p:spPr>
          <a:xfrm>
            <a:off x="6636775" y="4963066"/>
            <a:ext cx="3318387" cy="461665"/>
          </a:xfrm>
          <a:prstGeom prst="rect">
            <a:avLst/>
          </a:prstGeom>
          <a:noFill/>
        </p:spPr>
        <p:txBody>
          <a:bodyPr wrap="square" rtlCol="0">
            <a:spAutoFit/>
          </a:bodyPr>
          <a:lstStyle/>
          <a:p>
            <a:pPr algn="ctr"/>
            <a:r>
              <a:rPr lang="en-US" sz="2400" b="1" smtClean="0">
                <a:solidFill>
                  <a:schemeClr val="accent1"/>
                </a:solidFill>
              </a:rPr>
              <a:t>Sarah Sameer </a:t>
            </a:r>
            <a:endParaRPr lang="en-US" sz="2400" b="1">
              <a:solidFill>
                <a:schemeClr val="accent1"/>
              </a:solidFill>
            </a:endParaRPr>
          </a:p>
        </p:txBody>
      </p:sp>
    </p:spTree>
    <p:extLst>
      <p:ext uri="{BB962C8B-B14F-4D97-AF65-F5344CB8AC3E}">
        <p14:creationId xmlns:p14="http://schemas.microsoft.com/office/powerpoint/2010/main" val="7198853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a:effectLst>
                  <a:outerShdw blurRad="38100" dist="38100" dir="2700000" algn="tl">
                    <a:srgbClr val="000000">
                      <a:alpha val="43137"/>
                    </a:srgbClr>
                  </a:outerShdw>
                </a:effectLst>
              </a:rPr>
              <a:t>Introduction to laboratory department &amp; blood bank department </a:t>
            </a:r>
            <a:endParaRPr lang="ar-SA" sz="2800"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lstStyle/>
          <a:p>
            <a:pPr algn="l" rtl="0">
              <a:buNone/>
            </a:pPr>
            <a:r>
              <a:rPr lang="en-US" dirty="0" smtClean="0">
                <a:solidFill>
                  <a:srgbClr val="00B0F0"/>
                </a:solidFill>
                <a:latin typeface="+mj-lt"/>
              </a:rPr>
              <a:t>4- Biosafety cabinet</a:t>
            </a:r>
          </a:p>
          <a:p>
            <a:pPr algn="l" rtl="0">
              <a:buNone/>
            </a:pPr>
            <a:r>
              <a:rPr lang="en-US" dirty="0" smtClean="0">
                <a:latin typeface="+mj-lt"/>
              </a:rPr>
              <a:t>is an enclosed, ventilated</a:t>
            </a:r>
          </a:p>
          <a:p>
            <a:pPr algn="l" rtl="0">
              <a:buNone/>
            </a:pPr>
            <a:r>
              <a:rPr lang="en-US" dirty="0" smtClean="0">
                <a:latin typeface="+mj-lt"/>
              </a:rPr>
              <a:t>Laboratory  workspace for safely </a:t>
            </a:r>
          </a:p>
          <a:p>
            <a:pPr algn="l" rtl="0">
              <a:buNone/>
            </a:pPr>
            <a:r>
              <a:rPr lang="en-US" dirty="0" smtClean="0">
                <a:latin typeface="+mj-lt"/>
              </a:rPr>
              <a:t>working with materials</a:t>
            </a:r>
          </a:p>
          <a:p>
            <a:pPr algn="l" rtl="0">
              <a:buNone/>
            </a:pPr>
            <a:r>
              <a:rPr lang="en-US" dirty="0" smtClean="0">
                <a:latin typeface="+mj-lt"/>
              </a:rPr>
              <a:t> contaminated with</a:t>
            </a:r>
          </a:p>
          <a:p>
            <a:pPr algn="l" rtl="0">
              <a:buNone/>
            </a:pPr>
            <a:r>
              <a:rPr lang="en-US" dirty="0" smtClean="0">
                <a:latin typeface="+mj-lt"/>
              </a:rPr>
              <a:t>pathogens requiring </a:t>
            </a:r>
          </a:p>
          <a:p>
            <a:pPr algn="l" rtl="0">
              <a:buNone/>
            </a:pPr>
            <a:r>
              <a:rPr lang="en-US" dirty="0" smtClean="0">
                <a:latin typeface="+mj-lt"/>
              </a:rPr>
              <a:t>a defined biosafety level.</a:t>
            </a:r>
            <a:endParaRPr lang="ar-SA" dirty="0">
              <a:latin typeface="+mj-lt"/>
            </a:endParaRPr>
          </a:p>
        </p:txBody>
      </p:sp>
      <p:pic>
        <p:nvPicPr>
          <p:cNvPr id="4" name="صورة 3" descr="220px-Influenza_virus_research.jpg"/>
          <p:cNvPicPr>
            <a:picLocks noChangeAspect="1"/>
          </p:cNvPicPr>
          <p:nvPr/>
        </p:nvPicPr>
        <p:blipFill>
          <a:blip r:embed="rId2"/>
          <a:stretch>
            <a:fillRect/>
          </a:stretch>
        </p:blipFill>
        <p:spPr>
          <a:xfrm>
            <a:off x="6881818" y="1928802"/>
            <a:ext cx="3571900" cy="4572032"/>
          </a:xfrm>
          <a:prstGeom prst="rect">
            <a:avLst/>
          </a:prstGeom>
        </p:spPr>
      </p:pic>
    </p:spTree>
    <p:extLst>
      <p:ext uri="{BB962C8B-B14F-4D97-AF65-F5344CB8AC3E}">
        <p14:creationId xmlns:p14="http://schemas.microsoft.com/office/powerpoint/2010/main" val="7523927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a:effectLst>
                  <a:outerShdw blurRad="38100" dist="38100" dir="2700000" algn="tl">
                    <a:srgbClr val="000000">
                      <a:alpha val="43137"/>
                    </a:srgbClr>
                  </a:outerShdw>
                </a:effectLst>
              </a:rPr>
              <a:t>Introduction to laboratory department &amp; blood bank department </a:t>
            </a:r>
            <a:endParaRPr lang="ar-SA" sz="2800"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lstStyle/>
          <a:p>
            <a:pPr algn="l" rtl="0">
              <a:buNone/>
            </a:pPr>
            <a:r>
              <a:rPr lang="en-US" dirty="0" smtClean="0">
                <a:solidFill>
                  <a:srgbClr val="00B0F0"/>
                </a:solidFill>
                <a:latin typeface="+mj-lt"/>
              </a:rPr>
              <a:t>5- Pipette (micro pipette)</a:t>
            </a:r>
          </a:p>
          <a:p>
            <a:pPr algn="l" rtl="0">
              <a:buNone/>
            </a:pPr>
            <a:r>
              <a:rPr lang="en-US" dirty="0" smtClean="0">
                <a:latin typeface="+mj-lt"/>
              </a:rPr>
              <a:t> is a laboratory tool used to transport a measured volume of liquid.</a:t>
            </a:r>
            <a:endParaRPr lang="ar-SA" dirty="0">
              <a:latin typeface="+mj-lt"/>
            </a:endParaRPr>
          </a:p>
        </p:txBody>
      </p:sp>
      <p:pic>
        <p:nvPicPr>
          <p:cNvPr id="1030" name="Picture 6" descr="http://www.alphamultiservicesinc.com/files/1435705/uploaded/4811276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78330" y="3170134"/>
            <a:ext cx="2649682" cy="346363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31GGx7RuDqL.jpg (285×29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2820" y="3263317"/>
            <a:ext cx="3187921" cy="3243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46123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a:effectLst>
                  <a:outerShdw blurRad="38100" dist="38100" dir="2700000" algn="tl">
                    <a:srgbClr val="000000">
                      <a:alpha val="43137"/>
                    </a:srgbClr>
                  </a:outerShdw>
                </a:effectLst>
              </a:rPr>
              <a:t>Introduction to laboratory department &amp; blood bank department </a:t>
            </a:r>
            <a:endParaRPr lang="ar-SA" sz="2800"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77334" y="1629647"/>
            <a:ext cx="8596668" cy="4446688"/>
          </a:xfrm>
        </p:spPr>
        <p:txBody>
          <a:bodyPr>
            <a:noAutofit/>
          </a:bodyPr>
          <a:lstStyle/>
          <a:p>
            <a:pPr algn="l" rtl="0">
              <a:buNone/>
            </a:pPr>
            <a:r>
              <a:rPr lang="en-US" sz="1400" dirty="0" smtClean="0">
                <a:solidFill>
                  <a:srgbClr val="00B0F0"/>
                </a:solidFill>
                <a:latin typeface="+mj-lt"/>
              </a:rPr>
              <a:t>6- Petri dish</a:t>
            </a:r>
          </a:p>
          <a:p>
            <a:pPr algn="l" rtl="0">
              <a:buNone/>
            </a:pPr>
            <a:r>
              <a:rPr lang="en-US" sz="1400" dirty="0" smtClean="0">
                <a:latin typeface="+mj-lt"/>
              </a:rPr>
              <a:t>is a shallow glass or</a:t>
            </a:r>
          </a:p>
          <a:p>
            <a:pPr algn="l" rtl="0">
              <a:buNone/>
            </a:pPr>
            <a:r>
              <a:rPr lang="en-US" sz="1400" dirty="0" smtClean="0">
                <a:latin typeface="+mj-lt"/>
              </a:rPr>
              <a:t> plastic cylindrical </a:t>
            </a:r>
          </a:p>
          <a:p>
            <a:pPr algn="l" rtl="0">
              <a:buNone/>
            </a:pPr>
            <a:r>
              <a:rPr lang="en-US" sz="1400" dirty="0" smtClean="0">
                <a:latin typeface="+mj-lt"/>
              </a:rPr>
              <a:t>lidded dish .</a:t>
            </a:r>
          </a:p>
          <a:p>
            <a:pPr algn="l" rtl="0">
              <a:buFont typeface="Arial" charset="0"/>
              <a:buChar char="•"/>
            </a:pPr>
            <a:r>
              <a:rPr lang="en-US" sz="1400" dirty="0" smtClean="0">
                <a:latin typeface="+mj-lt"/>
              </a:rPr>
              <a:t>Agar plate : is a Petri dish  partially </a:t>
            </a:r>
          </a:p>
          <a:p>
            <a:pPr algn="l" rtl="0">
              <a:buNone/>
            </a:pPr>
            <a:r>
              <a:rPr lang="en-US" sz="1400" dirty="0" smtClean="0">
                <a:latin typeface="+mj-lt"/>
              </a:rPr>
              <a:t>filled with growth medium</a:t>
            </a:r>
          </a:p>
          <a:p>
            <a:pPr algn="l" rtl="0">
              <a:buNone/>
            </a:pPr>
            <a:r>
              <a:rPr lang="en-US" sz="1400" dirty="0" smtClean="0">
                <a:latin typeface="+mj-lt"/>
              </a:rPr>
              <a:t>Usually  warm liquid </a:t>
            </a:r>
          </a:p>
          <a:p>
            <a:pPr algn="l" rtl="0">
              <a:buNone/>
            </a:pPr>
            <a:r>
              <a:rPr lang="en-US" sz="1400" dirty="0" smtClean="0">
                <a:latin typeface="+mj-lt"/>
              </a:rPr>
              <a:t>containing agar and </a:t>
            </a:r>
          </a:p>
          <a:p>
            <a:pPr algn="l" rtl="0">
              <a:buNone/>
            </a:pPr>
            <a:r>
              <a:rPr lang="en-US" sz="1400" dirty="0" smtClean="0">
                <a:latin typeface="+mj-lt"/>
              </a:rPr>
              <a:t>a mixture of specific </a:t>
            </a:r>
          </a:p>
          <a:p>
            <a:pPr algn="l" rtl="0">
              <a:buNone/>
            </a:pPr>
            <a:r>
              <a:rPr lang="en-US" sz="1400" dirty="0" smtClean="0">
                <a:latin typeface="+mj-lt"/>
              </a:rPr>
              <a:t>ingredients . After the</a:t>
            </a:r>
          </a:p>
          <a:p>
            <a:pPr algn="l" rtl="0">
              <a:buNone/>
            </a:pPr>
            <a:r>
              <a:rPr lang="en-US" sz="1400" dirty="0" smtClean="0">
                <a:latin typeface="+mj-lt"/>
              </a:rPr>
              <a:t> agar cools and solidifies,</a:t>
            </a:r>
          </a:p>
          <a:p>
            <a:pPr algn="l" rtl="0">
              <a:buNone/>
            </a:pPr>
            <a:r>
              <a:rPr lang="en-US" sz="1400" dirty="0" smtClean="0">
                <a:latin typeface="+mj-lt"/>
              </a:rPr>
              <a:t> the dish is ready to receive</a:t>
            </a:r>
          </a:p>
          <a:p>
            <a:pPr algn="l" rtl="0">
              <a:buNone/>
            </a:pPr>
            <a:r>
              <a:rPr lang="en-US" sz="1400" dirty="0" smtClean="0">
                <a:latin typeface="+mj-lt"/>
              </a:rPr>
              <a:t> a microbe-laden sample in </a:t>
            </a:r>
          </a:p>
          <a:p>
            <a:pPr algn="l" rtl="0">
              <a:buNone/>
            </a:pPr>
            <a:r>
              <a:rPr lang="en-US" sz="1400" dirty="0" smtClean="0">
                <a:latin typeface="+mj-lt"/>
              </a:rPr>
              <a:t>a process known as inoculation </a:t>
            </a:r>
          </a:p>
          <a:p>
            <a:pPr algn="l" rtl="0">
              <a:buNone/>
            </a:pPr>
            <a:r>
              <a:rPr lang="en-US" sz="1400" dirty="0" smtClean="0">
                <a:latin typeface="+mj-lt"/>
              </a:rPr>
              <a:t>or "plating".</a:t>
            </a:r>
            <a:endParaRPr lang="ar-SA" sz="1400" dirty="0">
              <a:latin typeface="+mj-lt"/>
            </a:endParaRPr>
          </a:p>
        </p:txBody>
      </p:sp>
      <p:pic>
        <p:nvPicPr>
          <p:cNvPr id="4" name="صورة 3" descr="images (4).jpg"/>
          <p:cNvPicPr>
            <a:picLocks noChangeAspect="1"/>
          </p:cNvPicPr>
          <p:nvPr/>
        </p:nvPicPr>
        <p:blipFill>
          <a:blip r:embed="rId2"/>
          <a:stretch>
            <a:fillRect/>
          </a:stretch>
        </p:blipFill>
        <p:spPr>
          <a:xfrm>
            <a:off x="5595934" y="3428976"/>
            <a:ext cx="2357454" cy="3429024"/>
          </a:xfrm>
          <a:prstGeom prst="rect">
            <a:avLst/>
          </a:prstGeom>
        </p:spPr>
      </p:pic>
      <p:pic>
        <p:nvPicPr>
          <p:cNvPr id="5" name="صورة 4" descr="تنزيل (2).jpg"/>
          <p:cNvPicPr>
            <a:picLocks noChangeAspect="1"/>
          </p:cNvPicPr>
          <p:nvPr/>
        </p:nvPicPr>
        <p:blipFill>
          <a:blip r:embed="rId3"/>
          <a:stretch>
            <a:fillRect/>
          </a:stretch>
        </p:blipFill>
        <p:spPr>
          <a:xfrm>
            <a:off x="8096248" y="3071786"/>
            <a:ext cx="2571753" cy="3786214"/>
          </a:xfrm>
          <a:prstGeom prst="rect">
            <a:avLst/>
          </a:prstGeom>
        </p:spPr>
      </p:pic>
    </p:spTree>
    <p:extLst>
      <p:ext uri="{BB962C8B-B14F-4D97-AF65-F5344CB8AC3E}">
        <p14:creationId xmlns:p14="http://schemas.microsoft.com/office/powerpoint/2010/main" val="2053999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1" end="1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2" end="1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3" end="1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a:effectLst>
                  <a:outerShdw blurRad="38100" dist="38100" dir="2700000" algn="tl">
                    <a:srgbClr val="000000">
                      <a:alpha val="43137"/>
                    </a:srgbClr>
                  </a:outerShdw>
                </a:effectLst>
              </a:rPr>
              <a:t>Introduction to laboratory department &amp; blood bank department </a:t>
            </a:r>
            <a:endParaRPr lang="ar-SA" sz="2800"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normAutofit/>
          </a:bodyPr>
          <a:lstStyle/>
          <a:p>
            <a:pPr algn="l" rtl="0">
              <a:buNone/>
            </a:pPr>
            <a:r>
              <a:rPr lang="en-US" dirty="0" smtClean="0">
                <a:latin typeface="+mj-lt"/>
              </a:rPr>
              <a:t>   </a:t>
            </a:r>
            <a:r>
              <a:rPr lang="en-US" dirty="0" smtClean="0">
                <a:solidFill>
                  <a:srgbClr val="00B0F0"/>
                </a:solidFill>
                <a:latin typeface="+mj-lt"/>
              </a:rPr>
              <a:t>7- water </a:t>
            </a:r>
            <a:r>
              <a:rPr lang="en-US" dirty="0">
                <a:solidFill>
                  <a:srgbClr val="00B0F0"/>
                </a:solidFill>
                <a:latin typeface="+mj-lt"/>
              </a:rPr>
              <a:t>bath </a:t>
            </a:r>
            <a:r>
              <a:rPr lang="en-US" dirty="0" smtClean="0">
                <a:solidFill>
                  <a:srgbClr val="00B0F0"/>
                </a:solidFill>
                <a:latin typeface="+mj-lt"/>
              </a:rPr>
              <a:t>      8- mouth pipette    9- plastic pipette</a:t>
            </a:r>
          </a:p>
          <a:p>
            <a:pPr algn="l" rtl="0">
              <a:buNone/>
            </a:pPr>
            <a:endParaRPr lang="en-US" dirty="0" smtClean="0">
              <a:latin typeface="+mj-lt"/>
            </a:endParaRPr>
          </a:p>
          <a:p>
            <a:pPr algn="l" rtl="0">
              <a:buNone/>
            </a:pPr>
            <a:r>
              <a:rPr lang="en-US" dirty="0" smtClean="0">
                <a:latin typeface="+mj-lt"/>
              </a:rPr>
              <a:t>                                                                         </a:t>
            </a:r>
          </a:p>
          <a:p>
            <a:pPr algn="l" rtl="0">
              <a:buNone/>
            </a:pPr>
            <a:endParaRPr lang="en-US" dirty="0" smtClean="0">
              <a:latin typeface="+mj-lt"/>
            </a:endParaRPr>
          </a:p>
          <a:p>
            <a:pPr algn="l" rtl="0">
              <a:buNone/>
            </a:pPr>
            <a:endParaRPr lang="en-US" dirty="0" smtClean="0">
              <a:latin typeface="+mj-lt"/>
            </a:endParaRPr>
          </a:p>
          <a:p>
            <a:pPr algn="l" rtl="0">
              <a:buNone/>
            </a:pPr>
            <a:r>
              <a:rPr lang="en-US" dirty="0" smtClean="0">
                <a:latin typeface="+mj-lt"/>
              </a:rPr>
              <a:t>         </a:t>
            </a:r>
            <a:r>
              <a:rPr lang="en-US" dirty="0" smtClean="0">
                <a:solidFill>
                  <a:schemeClr val="bg2">
                    <a:lumMod val="50000"/>
                  </a:schemeClr>
                </a:solidFill>
                <a:latin typeface="+mj-lt"/>
              </a:rPr>
              <a:t>10- mixer                11- microscope           </a:t>
            </a:r>
            <a:r>
              <a:rPr lang="en-US" dirty="0" smtClean="0">
                <a:solidFill>
                  <a:srgbClr val="00B0F0"/>
                </a:solidFill>
                <a:latin typeface="+mj-lt"/>
              </a:rPr>
              <a:t>12- Cuvette</a:t>
            </a:r>
          </a:p>
          <a:p>
            <a:pPr algn="l" rtl="0">
              <a:buNone/>
            </a:pPr>
            <a:r>
              <a:rPr lang="en-US" dirty="0" smtClean="0">
                <a:latin typeface="+mj-lt"/>
              </a:rPr>
              <a:t>                                                </a:t>
            </a:r>
          </a:p>
          <a:p>
            <a:pPr algn="l" rtl="0">
              <a:buNone/>
            </a:pPr>
            <a:endParaRPr lang="en-US" dirty="0" smtClean="0">
              <a:latin typeface="+mj-lt"/>
            </a:endParaRPr>
          </a:p>
          <a:p>
            <a:pPr algn="l" rtl="0">
              <a:buNone/>
            </a:pPr>
            <a:r>
              <a:rPr lang="en-US" dirty="0" smtClean="0">
                <a:latin typeface="+mj-lt"/>
              </a:rPr>
              <a:t> </a:t>
            </a:r>
          </a:p>
          <a:p>
            <a:pPr algn="l" rtl="0">
              <a:buNone/>
            </a:pPr>
            <a:endParaRPr lang="ar-SA" dirty="0">
              <a:latin typeface="+mj-lt"/>
            </a:endParaRPr>
          </a:p>
        </p:txBody>
      </p:sp>
      <p:pic>
        <p:nvPicPr>
          <p:cNvPr id="4" name="صورة 3" descr="تنزيل (3).jpg"/>
          <p:cNvPicPr>
            <a:picLocks noChangeAspect="1"/>
          </p:cNvPicPr>
          <p:nvPr/>
        </p:nvPicPr>
        <p:blipFill>
          <a:blip r:embed="rId2"/>
          <a:stretch>
            <a:fillRect/>
          </a:stretch>
        </p:blipFill>
        <p:spPr>
          <a:xfrm>
            <a:off x="677334" y="2626988"/>
            <a:ext cx="1928615" cy="1281265"/>
          </a:xfrm>
          <a:prstGeom prst="rect">
            <a:avLst/>
          </a:prstGeom>
        </p:spPr>
      </p:pic>
      <p:pic>
        <p:nvPicPr>
          <p:cNvPr id="5" name="صورة 4" descr="pipette_345_3.jpg"/>
          <p:cNvPicPr>
            <a:picLocks noChangeAspect="1"/>
          </p:cNvPicPr>
          <p:nvPr/>
        </p:nvPicPr>
        <p:blipFill>
          <a:blip r:embed="rId3"/>
          <a:stretch>
            <a:fillRect/>
          </a:stretch>
        </p:blipFill>
        <p:spPr>
          <a:xfrm>
            <a:off x="5167307" y="2550340"/>
            <a:ext cx="1771190" cy="1357913"/>
          </a:xfrm>
          <a:prstGeom prst="rect">
            <a:avLst/>
          </a:prstGeom>
        </p:spPr>
      </p:pic>
      <p:pic>
        <p:nvPicPr>
          <p:cNvPr id="6" name="صورة 5" descr="تنزيل (4).jpg"/>
          <p:cNvPicPr>
            <a:picLocks noChangeAspect="1"/>
          </p:cNvPicPr>
          <p:nvPr/>
        </p:nvPicPr>
        <p:blipFill>
          <a:blip r:embed="rId4"/>
          <a:stretch>
            <a:fillRect/>
          </a:stretch>
        </p:blipFill>
        <p:spPr>
          <a:xfrm>
            <a:off x="5696982" y="4561597"/>
            <a:ext cx="2143125" cy="2071678"/>
          </a:xfrm>
          <a:prstGeom prst="rect">
            <a:avLst/>
          </a:prstGeom>
        </p:spPr>
      </p:pic>
      <p:pic>
        <p:nvPicPr>
          <p:cNvPr id="7" name="صورة 6" descr="images (11).jpg"/>
          <p:cNvPicPr>
            <a:picLocks noChangeAspect="1"/>
          </p:cNvPicPr>
          <p:nvPr/>
        </p:nvPicPr>
        <p:blipFill>
          <a:blip r:embed="rId5"/>
          <a:stretch>
            <a:fillRect/>
          </a:stretch>
        </p:blipFill>
        <p:spPr>
          <a:xfrm>
            <a:off x="3258591" y="4561597"/>
            <a:ext cx="2143125" cy="2071678"/>
          </a:xfrm>
          <a:prstGeom prst="rect">
            <a:avLst/>
          </a:prstGeom>
        </p:spPr>
      </p:pic>
      <p:pic>
        <p:nvPicPr>
          <p:cNvPr id="8" name="صورة 7" descr="images (19).jpg"/>
          <p:cNvPicPr>
            <a:picLocks noChangeAspect="1"/>
          </p:cNvPicPr>
          <p:nvPr/>
        </p:nvPicPr>
        <p:blipFill>
          <a:blip r:embed="rId6"/>
          <a:stretch>
            <a:fillRect/>
          </a:stretch>
        </p:blipFill>
        <p:spPr>
          <a:xfrm>
            <a:off x="820200" y="4602074"/>
            <a:ext cx="2295525" cy="1990725"/>
          </a:xfrm>
          <a:prstGeom prst="rect">
            <a:avLst/>
          </a:prstGeom>
        </p:spPr>
      </p:pic>
      <p:pic>
        <p:nvPicPr>
          <p:cNvPr id="9" name="Picture 2" descr="http://www.qorpak.com/CatalogImages/17-713-Category_Primary_Image.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60439" y="2626988"/>
            <a:ext cx="1838711" cy="1416796"/>
          </a:xfrm>
          <a:prstGeom prst="rect">
            <a:avLst/>
          </a:prstGeom>
          <a:noFill/>
          <a:extLst>
            <a:ext uri="{909E8E84-426E-40DD-AFC4-6F175D3DCCD1}">
              <a14:hiddenFill xmlns:a14="http://schemas.microsoft.com/office/drawing/2010/main">
                <a:solidFill>
                  <a:srgbClr val="FFFFFF"/>
                </a:solidFill>
              </a14:hiddenFill>
            </a:ext>
          </a:extLst>
        </p:spPr>
      </p:pic>
      <p:sp>
        <p:nvSpPr>
          <p:cNvPr id="11" name="&quot;No&quot; Symbol 10"/>
          <p:cNvSpPr/>
          <p:nvPr/>
        </p:nvSpPr>
        <p:spPr>
          <a:xfrm>
            <a:off x="2860439" y="2498900"/>
            <a:ext cx="1819458" cy="1551737"/>
          </a:xfrm>
          <a:prstGeom prst="noSmoking">
            <a:avLst>
              <a:gd name="adj" fmla="val 886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264095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800" dirty="0">
                <a:effectLst>
                  <a:outerShdw blurRad="38100" dist="38100" dir="2700000" algn="tl">
                    <a:srgbClr val="000000">
                      <a:alpha val="43137"/>
                    </a:srgbClr>
                  </a:outerShdw>
                </a:effectLst>
              </a:rPr>
              <a:t>Safety rules</a:t>
            </a:r>
            <a:endParaRPr lang="ar-SA" sz="4800"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lstStyle/>
          <a:p>
            <a:pPr algn="l" rtl="0"/>
            <a:r>
              <a:rPr lang="en-US" b="1" u="sng" dirty="0" smtClean="0">
                <a:latin typeface="+mj-lt"/>
              </a:rPr>
              <a:t>DEFINITION:</a:t>
            </a:r>
          </a:p>
          <a:p>
            <a:pPr algn="l" rtl="0"/>
            <a:r>
              <a:rPr lang="en-US" dirty="0" smtClean="0">
                <a:latin typeface="+mj-lt"/>
              </a:rPr>
              <a:t>Safety is the </a:t>
            </a:r>
            <a:r>
              <a:rPr lang="en-US" dirty="0">
                <a:latin typeface="+mj-lt"/>
              </a:rPr>
              <a:t>control of recognized hazards to achieve an acceptable level of </a:t>
            </a:r>
            <a:r>
              <a:rPr lang="en-US" dirty="0" smtClean="0">
                <a:latin typeface="+mj-lt"/>
              </a:rPr>
              <a:t>risk.</a:t>
            </a:r>
          </a:p>
          <a:p>
            <a:pPr algn="l" rtl="0"/>
            <a:r>
              <a:rPr lang="en-US" dirty="0" smtClean="0">
                <a:latin typeface="+mj-lt"/>
              </a:rPr>
              <a:t>This </a:t>
            </a:r>
            <a:r>
              <a:rPr lang="en-US" dirty="0">
                <a:latin typeface="+mj-lt"/>
              </a:rPr>
              <a:t>can take the form of being protected from the event or from exposure to something that causes health or economical losses. It can include protection of people or of possessions.</a:t>
            </a:r>
            <a:r>
              <a:rPr lang="en-US" dirty="0" smtClean="0">
                <a:latin typeface="+mj-lt"/>
              </a:rPr>
              <a:t> </a:t>
            </a:r>
          </a:p>
          <a:p>
            <a:pPr algn="l" rtl="0">
              <a:buNone/>
            </a:pPr>
            <a:endParaRPr lang="ar-SA" dirty="0">
              <a:latin typeface="+mj-lt"/>
            </a:endParaRPr>
          </a:p>
        </p:txBody>
      </p:sp>
    </p:spTree>
    <p:extLst>
      <p:ext uri="{BB962C8B-B14F-4D97-AF65-F5344CB8AC3E}">
        <p14:creationId xmlns:p14="http://schemas.microsoft.com/office/powerpoint/2010/main" val="14115496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800" dirty="0">
                <a:effectLst>
                  <a:outerShdw blurRad="38100" dist="38100" dir="2700000" algn="tl">
                    <a:srgbClr val="000000">
                      <a:alpha val="43137"/>
                    </a:srgbClr>
                  </a:outerShdw>
                </a:effectLst>
              </a:rPr>
              <a:t>Safety rules</a:t>
            </a:r>
            <a:endParaRPr lang="ar-SA" sz="4800"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normAutofit lnSpcReduction="10000"/>
          </a:bodyPr>
          <a:lstStyle/>
          <a:p>
            <a:pPr marL="342900" lvl="1" indent="-342900">
              <a:buClr>
                <a:schemeClr val="accent3"/>
              </a:buClr>
              <a:buSzPct val="95000"/>
              <a:buFont typeface="Wingdings" panose="05000000000000000000" pitchFamily="2" charset="2"/>
              <a:buChar char="Ø"/>
            </a:pPr>
            <a:r>
              <a:rPr lang="en-US" sz="2800" b="1" dirty="0">
                <a:solidFill>
                  <a:srgbClr val="FF0000"/>
                </a:solidFill>
                <a:effectLst>
                  <a:outerShdw blurRad="38100" dist="38100" dir="2700000" algn="tl">
                    <a:srgbClr val="000000">
                      <a:alpha val="43137"/>
                    </a:srgbClr>
                  </a:outerShdw>
                </a:effectLst>
                <a:latin typeface="+mj-lt"/>
              </a:rPr>
              <a:t>Always behave responsibly </a:t>
            </a:r>
          </a:p>
          <a:p>
            <a:pPr marL="274320" lvl="1" indent="-274320">
              <a:buClr>
                <a:schemeClr val="accent3"/>
              </a:buClr>
              <a:buSzPct val="95000"/>
            </a:pPr>
            <a:r>
              <a:rPr lang="en-US" b="1" dirty="0" smtClean="0">
                <a:latin typeface="+mj-lt"/>
              </a:rPr>
              <a:t>General Safety Procedures</a:t>
            </a:r>
            <a:endParaRPr lang="en-US" dirty="0" smtClean="0">
              <a:latin typeface="+mj-lt"/>
            </a:endParaRPr>
          </a:p>
          <a:p>
            <a:pPr marL="274320" lvl="2" indent="-274320">
              <a:buClr>
                <a:schemeClr val="accent3"/>
              </a:buClr>
              <a:buSzPct val="95000"/>
              <a:buNone/>
            </a:pPr>
            <a:r>
              <a:rPr lang="en-US" dirty="0" smtClean="0">
                <a:latin typeface="+mj-lt"/>
              </a:rPr>
              <a:t>1- </a:t>
            </a:r>
            <a:r>
              <a:rPr lang="en-US" sz="2400" dirty="0">
                <a:latin typeface="+mj-lt"/>
              </a:rPr>
              <a:t>All department employees report defective equipment, unsafe conditions, acts or safety hazards to supervisor.</a:t>
            </a:r>
          </a:p>
          <a:p>
            <a:pPr marL="274320" lvl="2" indent="-274320">
              <a:buClr>
                <a:schemeClr val="accent3"/>
              </a:buClr>
              <a:buSzPct val="95000"/>
              <a:buNone/>
            </a:pPr>
            <a:r>
              <a:rPr lang="en-US" dirty="0" smtClean="0">
                <a:latin typeface="+mj-lt"/>
              </a:rPr>
              <a:t>2- </a:t>
            </a:r>
            <a:r>
              <a:rPr lang="en-US" sz="2400" dirty="0">
                <a:latin typeface="+mj-lt"/>
              </a:rPr>
              <a:t>Keep electrical cords clear of passageways.</a:t>
            </a:r>
          </a:p>
          <a:p>
            <a:pPr marL="274320" lvl="2" indent="-274320">
              <a:buClr>
                <a:schemeClr val="accent3"/>
              </a:buClr>
              <a:buSzPct val="95000"/>
              <a:buNone/>
            </a:pPr>
            <a:r>
              <a:rPr lang="en-US" dirty="0" smtClean="0">
                <a:latin typeface="+mj-lt"/>
              </a:rPr>
              <a:t>3- </a:t>
            </a:r>
            <a:r>
              <a:rPr lang="en-US" sz="2400" dirty="0">
                <a:latin typeface="+mj-lt"/>
              </a:rPr>
              <a:t>All equipment and supplies must be properly stored. Heavy items not stored on top shelves.</a:t>
            </a:r>
          </a:p>
          <a:p>
            <a:pPr marL="274320" lvl="2" indent="-274320">
              <a:buClr>
                <a:schemeClr val="accent3"/>
              </a:buClr>
              <a:buSzPct val="95000"/>
              <a:buNone/>
            </a:pPr>
            <a:r>
              <a:rPr lang="en-US" dirty="0" smtClean="0">
                <a:latin typeface="+mj-lt"/>
              </a:rPr>
              <a:t>4- </a:t>
            </a:r>
            <a:r>
              <a:rPr lang="en-US" sz="2400" dirty="0">
                <a:latin typeface="+mj-lt"/>
              </a:rPr>
              <a:t>Scissors, knives, pins, razor blades and other sharp instruments safely stored and used.  </a:t>
            </a:r>
          </a:p>
          <a:p>
            <a:pPr algn="l" rtl="0">
              <a:buNone/>
            </a:pPr>
            <a:endParaRPr lang="ar-SA" dirty="0">
              <a:latin typeface="+mj-lt"/>
            </a:endParaRPr>
          </a:p>
        </p:txBody>
      </p:sp>
      <p:pic>
        <p:nvPicPr>
          <p:cNvPr id="4098" name="Picture 2" descr="SafetyFirstSign.png (400×3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89976" y="836712"/>
            <a:ext cx="2478024" cy="1858518"/>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p:cNvCxnSpPr/>
          <p:nvPr/>
        </p:nvCxnSpPr>
        <p:spPr>
          <a:xfrm flipV="1">
            <a:off x="6888088" y="2060848"/>
            <a:ext cx="1828800" cy="182880"/>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843993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4098"/>
                                        </p:tgtEl>
                                        <p:attrNameLst>
                                          <p:attrName>style.visibility</p:attrName>
                                        </p:attrNameLst>
                                      </p:cBhvr>
                                      <p:to>
                                        <p:strVal val="visible"/>
                                      </p:to>
                                    </p:set>
                                    <p:animEffect transition="in" filter="fade">
                                      <p:cBhvr>
                                        <p:cTn id="18" dur="1000"/>
                                        <p:tgtEl>
                                          <p:spTgt spid="4098"/>
                                        </p:tgtEl>
                                      </p:cBhvr>
                                    </p:animEffect>
                                    <p:anim calcmode="lin" valueType="num">
                                      <p:cBhvr>
                                        <p:cTn id="19" dur="1000" fill="hold"/>
                                        <p:tgtEl>
                                          <p:spTgt spid="4098"/>
                                        </p:tgtEl>
                                        <p:attrNameLst>
                                          <p:attrName>ppt_x</p:attrName>
                                        </p:attrNameLst>
                                      </p:cBhvr>
                                      <p:tavLst>
                                        <p:tav tm="0">
                                          <p:val>
                                            <p:strVal val="#ppt_x"/>
                                          </p:val>
                                        </p:tav>
                                        <p:tav tm="100000">
                                          <p:val>
                                            <p:strVal val="#ppt_x"/>
                                          </p:val>
                                        </p:tav>
                                      </p:tavLst>
                                    </p:anim>
                                    <p:anim calcmode="lin" valueType="num">
                                      <p:cBhvr>
                                        <p:cTn id="20"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800" dirty="0">
                <a:effectLst>
                  <a:outerShdw blurRad="38100" dist="38100" dir="2700000" algn="tl">
                    <a:srgbClr val="000000">
                      <a:alpha val="43137"/>
                    </a:srgbClr>
                  </a:outerShdw>
                </a:effectLst>
              </a:rPr>
              <a:t>Safety rules</a:t>
            </a:r>
            <a:endParaRPr lang="ar-SA" sz="4800"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lstStyle/>
          <a:p>
            <a:pPr marL="274320" lvl="2" indent="-274320">
              <a:buClr>
                <a:schemeClr val="accent3"/>
              </a:buClr>
              <a:buSzPct val="95000"/>
              <a:buNone/>
            </a:pPr>
            <a:r>
              <a:rPr lang="en-US" dirty="0" smtClean="0">
                <a:latin typeface="+mj-lt"/>
              </a:rPr>
              <a:t>5- </a:t>
            </a:r>
            <a:r>
              <a:rPr lang="en-US" sz="2400" dirty="0">
                <a:latin typeface="+mj-lt"/>
              </a:rPr>
              <a:t>All electric machines with heat producing elements turned off when not in use.</a:t>
            </a:r>
          </a:p>
          <a:p>
            <a:pPr marL="274320" lvl="2" indent="-274320">
              <a:buClr>
                <a:schemeClr val="accent3"/>
              </a:buClr>
              <a:buSzPct val="95000"/>
              <a:buNone/>
            </a:pPr>
            <a:r>
              <a:rPr lang="en-US" dirty="0" smtClean="0">
                <a:latin typeface="+mj-lt"/>
              </a:rPr>
              <a:t>6- </a:t>
            </a:r>
            <a:r>
              <a:rPr lang="en-US" sz="2400" dirty="0">
                <a:latin typeface="+mj-lt"/>
              </a:rPr>
              <a:t>Minor spills, i.e., water, cleaned by the employee who discovers the spill. Major spills cleaned by Environmental Services Department.</a:t>
            </a:r>
          </a:p>
          <a:p>
            <a:pPr algn="l" rtl="0">
              <a:buNone/>
            </a:pPr>
            <a:endParaRPr lang="ar-SA" dirty="0">
              <a:latin typeface="+mj-lt"/>
            </a:endParaRPr>
          </a:p>
        </p:txBody>
      </p:sp>
    </p:spTree>
    <p:extLst>
      <p:ext uri="{BB962C8B-B14F-4D97-AF65-F5344CB8AC3E}">
        <p14:creationId xmlns:p14="http://schemas.microsoft.com/office/powerpoint/2010/main" val="9439477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sz="5400" dirty="0">
                <a:effectLst>
                  <a:outerShdw blurRad="38100" dist="38100" dir="2700000" algn="tl">
                    <a:srgbClr val="000000">
                      <a:alpha val="43137"/>
                    </a:srgbClr>
                  </a:outerShdw>
                </a:effectLst>
              </a:rPr>
              <a:t>Safety rules</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lstStyle/>
          <a:p>
            <a:pPr marL="274320" lvl="2" indent="-274320">
              <a:buClr>
                <a:schemeClr val="accent3"/>
              </a:buClr>
              <a:buSzPct val="95000"/>
            </a:pPr>
            <a:r>
              <a:rPr lang="en-US" dirty="0" smtClean="0">
                <a:latin typeface="+mj-lt"/>
              </a:rPr>
              <a:t>7- </a:t>
            </a:r>
            <a:r>
              <a:rPr lang="en-US" sz="2400" dirty="0">
                <a:latin typeface="+mj-lt"/>
              </a:rPr>
              <a:t>Obey warning signs.</a:t>
            </a:r>
          </a:p>
          <a:p>
            <a:pPr algn="l" rtl="0">
              <a:buNone/>
            </a:pPr>
            <a:endParaRPr lang="ar-SA" dirty="0">
              <a:latin typeface="+mj-lt"/>
            </a:endParaRPr>
          </a:p>
        </p:txBody>
      </p:sp>
      <p:pic>
        <p:nvPicPr>
          <p:cNvPr id="4" name="صورة 3" descr="تنزيل (19).jpg"/>
          <p:cNvPicPr>
            <a:picLocks noChangeAspect="1"/>
          </p:cNvPicPr>
          <p:nvPr/>
        </p:nvPicPr>
        <p:blipFill>
          <a:blip r:embed="rId2"/>
          <a:stretch>
            <a:fillRect/>
          </a:stretch>
        </p:blipFill>
        <p:spPr>
          <a:xfrm>
            <a:off x="3881422" y="2357431"/>
            <a:ext cx="4429156" cy="4143397"/>
          </a:xfrm>
          <a:prstGeom prst="rect">
            <a:avLst/>
          </a:prstGeom>
        </p:spPr>
      </p:pic>
    </p:spTree>
    <p:extLst>
      <p:ext uri="{BB962C8B-B14F-4D97-AF65-F5344CB8AC3E}">
        <p14:creationId xmlns:p14="http://schemas.microsoft.com/office/powerpoint/2010/main" val="19842100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www.labface.com/blog/wp-content/uploads/2011/03/warning-sign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1644" y="404664"/>
            <a:ext cx="6408712" cy="640871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087888" y="44624"/>
            <a:ext cx="2016224" cy="400110"/>
          </a:xfrm>
          <a:prstGeom prst="rect">
            <a:avLst/>
          </a:prstGeom>
          <a:noFill/>
        </p:spPr>
        <p:txBody>
          <a:bodyPr wrap="square" rtlCol="0">
            <a:spAutoFit/>
          </a:bodyPr>
          <a:lstStyle/>
          <a:p>
            <a:pPr algn="ctr" rtl="0"/>
            <a:r>
              <a:rPr lang="en-US" sz="2000" b="1" dirty="0">
                <a:latin typeface="Calibri" panose="020F0502020204030204" pitchFamily="34" charset="0"/>
              </a:rPr>
              <a:t>General Caution</a:t>
            </a:r>
          </a:p>
        </p:txBody>
      </p:sp>
      <p:sp>
        <p:nvSpPr>
          <p:cNvPr id="4" name="TextBox 3"/>
          <p:cNvSpPr txBox="1"/>
          <p:nvPr/>
        </p:nvSpPr>
        <p:spPr>
          <a:xfrm>
            <a:off x="2711624" y="44624"/>
            <a:ext cx="2304256" cy="400110"/>
          </a:xfrm>
          <a:prstGeom prst="rect">
            <a:avLst/>
          </a:prstGeom>
          <a:noFill/>
        </p:spPr>
        <p:txBody>
          <a:bodyPr wrap="square" rtlCol="0">
            <a:spAutoFit/>
          </a:bodyPr>
          <a:lstStyle/>
          <a:p>
            <a:pPr algn="ctr" rtl="0"/>
            <a:r>
              <a:rPr lang="en-US" sz="2000" b="1" dirty="0">
                <a:latin typeface="Calibri" panose="020F0502020204030204" pitchFamily="34" charset="0"/>
              </a:rPr>
              <a:t>Ionizing Radiation</a:t>
            </a:r>
          </a:p>
        </p:txBody>
      </p:sp>
      <p:sp>
        <p:nvSpPr>
          <p:cNvPr id="5" name="TextBox 4"/>
          <p:cNvSpPr txBox="1"/>
          <p:nvPr/>
        </p:nvSpPr>
        <p:spPr>
          <a:xfrm>
            <a:off x="7248128" y="44624"/>
            <a:ext cx="2016224" cy="400110"/>
          </a:xfrm>
          <a:prstGeom prst="rect">
            <a:avLst/>
          </a:prstGeom>
          <a:noFill/>
        </p:spPr>
        <p:txBody>
          <a:bodyPr wrap="square" rtlCol="0">
            <a:spAutoFit/>
          </a:bodyPr>
          <a:lstStyle/>
          <a:p>
            <a:pPr algn="ctr" rtl="0"/>
            <a:r>
              <a:rPr lang="en-US" sz="2000" b="1" dirty="0">
                <a:latin typeface="Calibri" panose="020F0502020204030204" pitchFamily="34" charset="0"/>
              </a:rPr>
              <a:t>High Voltage</a:t>
            </a:r>
          </a:p>
        </p:txBody>
      </p:sp>
      <p:sp>
        <p:nvSpPr>
          <p:cNvPr id="6" name="TextBox 5"/>
          <p:cNvSpPr txBox="1"/>
          <p:nvPr/>
        </p:nvSpPr>
        <p:spPr>
          <a:xfrm>
            <a:off x="5087888" y="2348880"/>
            <a:ext cx="2016224" cy="400110"/>
          </a:xfrm>
          <a:prstGeom prst="rect">
            <a:avLst/>
          </a:prstGeom>
          <a:noFill/>
        </p:spPr>
        <p:txBody>
          <a:bodyPr wrap="square" rtlCol="0">
            <a:spAutoFit/>
          </a:bodyPr>
          <a:lstStyle/>
          <a:p>
            <a:pPr algn="ctr" rtl="0"/>
            <a:r>
              <a:rPr lang="en-US" sz="2000" b="1" dirty="0">
                <a:latin typeface="Calibri" panose="020F0502020204030204" pitchFamily="34" charset="0"/>
              </a:rPr>
              <a:t>Toxic ( Poison )</a:t>
            </a:r>
          </a:p>
        </p:txBody>
      </p:sp>
      <p:sp>
        <p:nvSpPr>
          <p:cNvPr id="7" name="TextBox 6"/>
          <p:cNvSpPr txBox="1"/>
          <p:nvPr/>
        </p:nvSpPr>
        <p:spPr>
          <a:xfrm>
            <a:off x="2927648" y="2348880"/>
            <a:ext cx="2016224" cy="400110"/>
          </a:xfrm>
          <a:prstGeom prst="rect">
            <a:avLst/>
          </a:prstGeom>
          <a:noFill/>
        </p:spPr>
        <p:txBody>
          <a:bodyPr wrap="square" rtlCol="0">
            <a:spAutoFit/>
          </a:bodyPr>
          <a:lstStyle/>
          <a:p>
            <a:pPr algn="ctr" rtl="0"/>
            <a:r>
              <a:rPr lang="en-US" sz="2000" b="1" dirty="0">
                <a:latin typeface="Calibri" panose="020F0502020204030204" pitchFamily="34" charset="0"/>
              </a:rPr>
              <a:t>Flammable</a:t>
            </a:r>
          </a:p>
        </p:txBody>
      </p:sp>
      <p:sp>
        <p:nvSpPr>
          <p:cNvPr id="8" name="TextBox 7"/>
          <p:cNvSpPr txBox="1"/>
          <p:nvPr/>
        </p:nvSpPr>
        <p:spPr>
          <a:xfrm>
            <a:off x="7248128" y="2348880"/>
            <a:ext cx="2016224" cy="400110"/>
          </a:xfrm>
          <a:prstGeom prst="rect">
            <a:avLst/>
          </a:prstGeom>
          <a:noFill/>
        </p:spPr>
        <p:txBody>
          <a:bodyPr wrap="square" rtlCol="0">
            <a:spAutoFit/>
          </a:bodyPr>
          <a:lstStyle/>
          <a:p>
            <a:pPr algn="ctr" rtl="0"/>
            <a:r>
              <a:rPr lang="en-US" sz="2000" b="1" dirty="0">
                <a:latin typeface="Calibri" panose="020F0502020204030204" pitchFamily="34" charset="0"/>
              </a:rPr>
              <a:t>Laser Radiation</a:t>
            </a:r>
          </a:p>
        </p:txBody>
      </p:sp>
      <p:sp>
        <p:nvSpPr>
          <p:cNvPr id="9" name="TextBox 8"/>
          <p:cNvSpPr txBox="1"/>
          <p:nvPr/>
        </p:nvSpPr>
        <p:spPr>
          <a:xfrm>
            <a:off x="5087888" y="4653136"/>
            <a:ext cx="2016224" cy="400110"/>
          </a:xfrm>
          <a:prstGeom prst="rect">
            <a:avLst/>
          </a:prstGeom>
          <a:noFill/>
        </p:spPr>
        <p:txBody>
          <a:bodyPr wrap="square" rtlCol="0">
            <a:spAutoFit/>
          </a:bodyPr>
          <a:lstStyle/>
          <a:p>
            <a:pPr algn="ctr" rtl="0"/>
            <a:r>
              <a:rPr lang="en-US" sz="2000" b="1" dirty="0">
                <a:latin typeface="Calibri" panose="020F0502020204030204" pitchFamily="34" charset="0"/>
              </a:rPr>
              <a:t>Irritant</a:t>
            </a:r>
          </a:p>
        </p:txBody>
      </p:sp>
      <p:sp>
        <p:nvSpPr>
          <p:cNvPr id="10" name="TextBox 9"/>
          <p:cNvSpPr txBox="1"/>
          <p:nvPr/>
        </p:nvSpPr>
        <p:spPr>
          <a:xfrm>
            <a:off x="2927648" y="4653136"/>
            <a:ext cx="2016224" cy="400110"/>
          </a:xfrm>
          <a:prstGeom prst="rect">
            <a:avLst/>
          </a:prstGeom>
          <a:noFill/>
        </p:spPr>
        <p:txBody>
          <a:bodyPr wrap="square" rtlCol="0">
            <a:spAutoFit/>
          </a:bodyPr>
          <a:lstStyle/>
          <a:p>
            <a:pPr algn="ctr" rtl="0"/>
            <a:r>
              <a:rPr lang="en-US" sz="2000" b="1" dirty="0">
                <a:latin typeface="Calibri" panose="020F0502020204030204" pitchFamily="34" charset="0"/>
              </a:rPr>
              <a:t>Biohazard</a:t>
            </a:r>
          </a:p>
        </p:txBody>
      </p:sp>
      <p:sp>
        <p:nvSpPr>
          <p:cNvPr id="11" name="TextBox 10"/>
          <p:cNvSpPr txBox="1"/>
          <p:nvPr/>
        </p:nvSpPr>
        <p:spPr>
          <a:xfrm>
            <a:off x="7320136" y="4685074"/>
            <a:ext cx="2592288" cy="400110"/>
          </a:xfrm>
          <a:prstGeom prst="rect">
            <a:avLst/>
          </a:prstGeom>
          <a:noFill/>
        </p:spPr>
        <p:txBody>
          <a:bodyPr wrap="square" rtlCol="0">
            <a:spAutoFit/>
          </a:bodyPr>
          <a:lstStyle/>
          <a:p>
            <a:pPr rtl="0"/>
            <a:r>
              <a:rPr lang="en-US" sz="2000" b="1" dirty="0">
                <a:latin typeface="Calibri" panose="020F0502020204030204" pitchFamily="34" charset="0"/>
              </a:rPr>
              <a:t>Non-ionizing Radiation</a:t>
            </a:r>
          </a:p>
        </p:txBody>
      </p:sp>
    </p:spTree>
    <p:extLst>
      <p:ext uri="{BB962C8B-B14F-4D97-AF65-F5344CB8AC3E}">
        <p14:creationId xmlns:p14="http://schemas.microsoft.com/office/powerpoint/2010/main" val="855636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animEffect transition="in" filter="fade">
                                      <p:cBhvr>
                                        <p:cTn id="7" dur="1000"/>
                                        <p:tgtEl>
                                          <p:spTgt spid="1030"/>
                                        </p:tgtEl>
                                      </p:cBhvr>
                                    </p:animEffect>
                                    <p:anim calcmode="lin" valueType="num">
                                      <p:cBhvr>
                                        <p:cTn id="8" dur="1000" fill="hold"/>
                                        <p:tgtEl>
                                          <p:spTgt spid="1030"/>
                                        </p:tgtEl>
                                        <p:attrNameLst>
                                          <p:attrName>ppt_x</p:attrName>
                                        </p:attrNameLst>
                                      </p:cBhvr>
                                      <p:tavLst>
                                        <p:tav tm="0">
                                          <p:val>
                                            <p:strVal val="#ppt_x"/>
                                          </p:val>
                                        </p:tav>
                                        <p:tav tm="100000">
                                          <p:val>
                                            <p:strVal val="#ppt_x"/>
                                          </p:val>
                                        </p:tav>
                                      </p:tavLst>
                                    </p:anim>
                                    <p:anim calcmode="lin" valueType="num">
                                      <p:cBhvr>
                                        <p:cTn id="9" dur="1000" fill="hold"/>
                                        <p:tgtEl>
                                          <p:spTgt spid="103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7" grpId="0"/>
      <p:bldP spid="8" grpId="0"/>
      <p:bldP spid="9" grpId="0"/>
      <p:bldP spid="10"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Very cold temperat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2082" y="503312"/>
            <a:ext cx="2815919" cy="21336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55869713.JPG (447×38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1752" y="480422"/>
            <a:ext cx="2478024" cy="215649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Hot Surfac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7750" y="427112"/>
            <a:ext cx="2476500" cy="22098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002726" y="116632"/>
            <a:ext cx="1645002" cy="400110"/>
          </a:xfrm>
          <a:prstGeom prst="rect">
            <a:avLst/>
          </a:prstGeom>
          <a:noFill/>
        </p:spPr>
        <p:txBody>
          <a:bodyPr wrap="square" rtlCol="0">
            <a:spAutoFit/>
          </a:bodyPr>
          <a:lstStyle>
            <a:defPPr>
              <a:defRPr lang="ar-SA"/>
            </a:defPPr>
            <a:lvl1pPr algn="ctr" rtl="0">
              <a:defRPr sz="2000" b="1"/>
            </a:lvl1pPr>
          </a:lstStyle>
          <a:p>
            <a:r>
              <a:rPr lang="en-US" dirty="0">
                <a:latin typeface="Calibri" panose="020F0502020204030204" pitchFamily="34" charset="0"/>
              </a:rPr>
              <a:t>Explosion risk</a:t>
            </a:r>
          </a:p>
        </p:txBody>
      </p:sp>
      <p:sp>
        <p:nvSpPr>
          <p:cNvPr id="10" name="TextBox 9"/>
          <p:cNvSpPr txBox="1"/>
          <p:nvPr/>
        </p:nvSpPr>
        <p:spPr>
          <a:xfrm>
            <a:off x="5231904" y="44624"/>
            <a:ext cx="1645002" cy="400110"/>
          </a:xfrm>
          <a:prstGeom prst="rect">
            <a:avLst/>
          </a:prstGeom>
          <a:noFill/>
        </p:spPr>
        <p:txBody>
          <a:bodyPr wrap="square" rtlCol="0">
            <a:spAutoFit/>
          </a:bodyPr>
          <a:lstStyle>
            <a:defPPr>
              <a:defRPr lang="ar-SA"/>
            </a:defPPr>
            <a:lvl1pPr algn="ctr" rtl="0">
              <a:defRPr sz="2000" b="1"/>
            </a:lvl1pPr>
          </a:lstStyle>
          <a:p>
            <a:r>
              <a:rPr lang="en-US" dirty="0">
                <a:latin typeface="Calibri" panose="020F0502020204030204" pitchFamily="34" charset="0"/>
              </a:rPr>
              <a:t>Hot Surface</a:t>
            </a:r>
          </a:p>
        </p:txBody>
      </p:sp>
      <p:sp>
        <p:nvSpPr>
          <p:cNvPr id="11" name="TextBox 10"/>
          <p:cNvSpPr txBox="1"/>
          <p:nvPr/>
        </p:nvSpPr>
        <p:spPr>
          <a:xfrm>
            <a:off x="8151296" y="116632"/>
            <a:ext cx="2193177" cy="400110"/>
          </a:xfrm>
          <a:prstGeom prst="rect">
            <a:avLst/>
          </a:prstGeom>
          <a:noFill/>
        </p:spPr>
        <p:txBody>
          <a:bodyPr wrap="square" rtlCol="0">
            <a:spAutoFit/>
          </a:bodyPr>
          <a:lstStyle>
            <a:defPPr>
              <a:defRPr lang="ar-SA"/>
            </a:defPPr>
            <a:lvl1pPr algn="ctr" rtl="0">
              <a:defRPr sz="2000" b="1"/>
            </a:lvl1pPr>
          </a:lstStyle>
          <a:p>
            <a:r>
              <a:rPr lang="en-US" dirty="0">
                <a:latin typeface="Calibri" panose="020F0502020204030204" pitchFamily="34" charset="0"/>
              </a:rPr>
              <a:t>Low Temperature </a:t>
            </a:r>
          </a:p>
        </p:txBody>
      </p:sp>
      <p:pic>
        <p:nvPicPr>
          <p:cNvPr id="3078" name="Picture 6" descr="environmental_hazard.png (561×49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1752" y="4675926"/>
            <a:ext cx="2478024" cy="2182075"/>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1487488" y="4365104"/>
            <a:ext cx="2694048" cy="400110"/>
          </a:xfrm>
          <a:prstGeom prst="rect">
            <a:avLst/>
          </a:prstGeom>
          <a:noFill/>
        </p:spPr>
        <p:txBody>
          <a:bodyPr wrap="square" rtlCol="0">
            <a:spAutoFit/>
          </a:bodyPr>
          <a:lstStyle>
            <a:defPPr>
              <a:defRPr lang="ar-SA"/>
            </a:defPPr>
            <a:lvl1pPr algn="ctr" rtl="0">
              <a:defRPr sz="2000" b="1"/>
            </a:lvl1pPr>
          </a:lstStyle>
          <a:p>
            <a:r>
              <a:rPr lang="en-US" dirty="0">
                <a:latin typeface="Calibri" panose="020F0502020204030204" pitchFamily="34" charset="0"/>
              </a:rPr>
              <a:t>Environmental Hazard</a:t>
            </a:r>
          </a:p>
        </p:txBody>
      </p:sp>
      <p:pic>
        <p:nvPicPr>
          <p:cNvPr id="3080" name="Picture 8" descr="KTnzgkETq.png (528×596)"/>
          <p:cNvPicPr>
            <a:picLocks noChangeAspect="1" noChangeArrowheads="1"/>
          </p:cNvPicPr>
          <p:nvPr/>
        </p:nvPicPr>
        <p:blipFill rotWithShape="1">
          <a:blip r:embed="rId6">
            <a:extLst>
              <a:ext uri="{28A0092B-C50C-407E-A947-70E740481C1C}">
                <a14:useLocalDpi xmlns:a14="http://schemas.microsoft.com/office/drawing/2010/main" val="0"/>
              </a:ext>
            </a:extLst>
          </a:blip>
          <a:srcRect b="20790"/>
          <a:stretch/>
        </p:blipFill>
        <p:spPr bwMode="auto">
          <a:xfrm>
            <a:off x="8112224" y="4642368"/>
            <a:ext cx="2478024" cy="2215633"/>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8010464" y="4293096"/>
            <a:ext cx="2694048" cy="400110"/>
          </a:xfrm>
          <a:prstGeom prst="rect">
            <a:avLst/>
          </a:prstGeom>
          <a:noFill/>
        </p:spPr>
        <p:txBody>
          <a:bodyPr wrap="square" rtlCol="0">
            <a:spAutoFit/>
          </a:bodyPr>
          <a:lstStyle>
            <a:defPPr>
              <a:defRPr lang="ar-SA"/>
            </a:defPPr>
            <a:lvl1pPr algn="ctr" rtl="0">
              <a:defRPr sz="2000" b="1"/>
            </a:lvl1pPr>
          </a:lstStyle>
          <a:p>
            <a:r>
              <a:rPr lang="en-US" dirty="0">
                <a:latin typeface="Calibri" panose="020F0502020204030204" pitchFamily="34" charset="0"/>
              </a:rPr>
              <a:t>Corrosive</a:t>
            </a:r>
          </a:p>
        </p:txBody>
      </p:sp>
      <p:pic>
        <p:nvPicPr>
          <p:cNvPr id="3082" name="Picture 10" descr="Chemical-Label-LABEL_TRIANGLE_06_300.gif (300×300)"/>
          <p:cNvPicPr>
            <a:picLocks noChangeAspect="1" noChangeArrowheads="1"/>
          </p:cNvPicPr>
          <p:nvPr/>
        </p:nvPicPr>
        <p:blipFill rotWithShape="1">
          <a:blip r:embed="rId7">
            <a:extLst>
              <a:ext uri="{28A0092B-C50C-407E-A947-70E740481C1C}">
                <a14:useLocalDpi xmlns:a14="http://schemas.microsoft.com/office/drawing/2010/main" val="0"/>
              </a:ext>
            </a:extLst>
          </a:blip>
          <a:srcRect t="19556" r="31123" b="20451"/>
          <a:stretch/>
        </p:blipFill>
        <p:spPr bwMode="auto">
          <a:xfrm>
            <a:off x="4856988" y="4653136"/>
            <a:ext cx="2478024" cy="2158446"/>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4727848" y="4293096"/>
            <a:ext cx="2694048" cy="400110"/>
          </a:xfrm>
          <a:prstGeom prst="rect">
            <a:avLst/>
          </a:prstGeom>
          <a:noFill/>
        </p:spPr>
        <p:txBody>
          <a:bodyPr wrap="square" rtlCol="0">
            <a:spAutoFit/>
          </a:bodyPr>
          <a:lstStyle>
            <a:defPPr>
              <a:defRPr lang="ar-SA"/>
            </a:defPPr>
            <a:lvl1pPr algn="ctr" rtl="0">
              <a:defRPr sz="2000" b="1"/>
            </a:lvl1pPr>
          </a:lstStyle>
          <a:p>
            <a:r>
              <a:rPr lang="en-US" dirty="0">
                <a:latin typeface="Calibri" panose="020F0502020204030204" pitchFamily="34" charset="0"/>
              </a:rPr>
              <a:t>Oxidizer</a:t>
            </a:r>
          </a:p>
        </p:txBody>
      </p:sp>
    </p:spTree>
    <p:extLst>
      <p:ext uri="{BB962C8B-B14F-4D97-AF65-F5344CB8AC3E}">
        <p14:creationId xmlns:p14="http://schemas.microsoft.com/office/powerpoint/2010/main" val="1749698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fade">
                                      <p:cBhvr>
                                        <p:cTn id="7" dur="1000"/>
                                        <p:tgtEl>
                                          <p:spTgt spid="3076"/>
                                        </p:tgtEl>
                                      </p:cBhvr>
                                    </p:animEffect>
                                    <p:anim calcmode="lin" valueType="num">
                                      <p:cBhvr>
                                        <p:cTn id="8" dur="1000" fill="hold"/>
                                        <p:tgtEl>
                                          <p:spTgt spid="3076"/>
                                        </p:tgtEl>
                                        <p:attrNameLst>
                                          <p:attrName>ppt_x</p:attrName>
                                        </p:attrNameLst>
                                      </p:cBhvr>
                                      <p:tavLst>
                                        <p:tav tm="0">
                                          <p:val>
                                            <p:strVal val="#ppt_x"/>
                                          </p:val>
                                        </p:tav>
                                        <p:tav tm="100000">
                                          <p:val>
                                            <p:strVal val="#ppt_x"/>
                                          </p:val>
                                        </p:tav>
                                      </p:tavLst>
                                    </p:anim>
                                    <p:anim calcmode="lin" valueType="num">
                                      <p:cBhvr>
                                        <p:cTn id="9" dur="1000" fill="hold"/>
                                        <p:tgtEl>
                                          <p:spTgt spid="307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078"/>
                                        </p:tgtEl>
                                        <p:attrNameLst>
                                          <p:attrName>style.visibility</p:attrName>
                                        </p:attrNameLst>
                                      </p:cBhvr>
                                      <p:to>
                                        <p:strVal val="visible"/>
                                      </p:to>
                                    </p:set>
                                    <p:animEffect transition="in" filter="fade">
                                      <p:cBhvr>
                                        <p:cTn id="22" dur="1000"/>
                                        <p:tgtEl>
                                          <p:spTgt spid="3078"/>
                                        </p:tgtEl>
                                      </p:cBhvr>
                                    </p:animEffect>
                                    <p:anim calcmode="lin" valueType="num">
                                      <p:cBhvr>
                                        <p:cTn id="23" dur="1000" fill="hold"/>
                                        <p:tgtEl>
                                          <p:spTgt spid="3078"/>
                                        </p:tgtEl>
                                        <p:attrNameLst>
                                          <p:attrName>ppt_x</p:attrName>
                                        </p:attrNameLst>
                                      </p:cBhvr>
                                      <p:tavLst>
                                        <p:tav tm="0">
                                          <p:val>
                                            <p:strVal val="#ppt_x"/>
                                          </p:val>
                                        </p:tav>
                                        <p:tav tm="100000">
                                          <p:val>
                                            <p:strVal val="#ppt_x"/>
                                          </p:val>
                                        </p:tav>
                                      </p:tavLst>
                                    </p:anim>
                                    <p:anim calcmode="lin" valueType="num">
                                      <p:cBhvr>
                                        <p:cTn id="24" dur="1000" fill="hold"/>
                                        <p:tgtEl>
                                          <p:spTgt spid="307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082"/>
                                        </p:tgtEl>
                                        <p:attrNameLst>
                                          <p:attrName>style.visibility</p:attrName>
                                        </p:attrNameLst>
                                      </p:cBhvr>
                                      <p:to>
                                        <p:strVal val="visible"/>
                                      </p:to>
                                    </p:set>
                                    <p:animEffect transition="in" filter="fade">
                                      <p:cBhvr>
                                        <p:cTn id="27" dur="1000"/>
                                        <p:tgtEl>
                                          <p:spTgt spid="3082"/>
                                        </p:tgtEl>
                                      </p:cBhvr>
                                    </p:animEffect>
                                    <p:anim calcmode="lin" valueType="num">
                                      <p:cBhvr>
                                        <p:cTn id="28" dur="1000" fill="hold"/>
                                        <p:tgtEl>
                                          <p:spTgt spid="3082"/>
                                        </p:tgtEl>
                                        <p:attrNameLst>
                                          <p:attrName>ppt_x</p:attrName>
                                        </p:attrNameLst>
                                      </p:cBhvr>
                                      <p:tavLst>
                                        <p:tav tm="0">
                                          <p:val>
                                            <p:strVal val="#ppt_x"/>
                                          </p:val>
                                        </p:tav>
                                        <p:tav tm="100000">
                                          <p:val>
                                            <p:strVal val="#ppt_x"/>
                                          </p:val>
                                        </p:tav>
                                      </p:tavLst>
                                    </p:anim>
                                    <p:anim calcmode="lin" valueType="num">
                                      <p:cBhvr>
                                        <p:cTn id="29" dur="1000" fill="hold"/>
                                        <p:tgtEl>
                                          <p:spTgt spid="3082"/>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080"/>
                                        </p:tgtEl>
                                        <p:attrNameLst>
                                          <p:attrName>style.visibility</p:attrName>
                                        </p:attrNameLst>
                                      </p:cBhvr>
                                      <p:to>
                                        <p:strVal val="visible"/>
                                      </p:to>
                                    </p:set>
                                    <p:animEffect transition="in" filter="fade">
                                      <p:cBhvr>
                                        <p:cTn id="32" dur="1000"/>
                                        <p:tgtEl>
                                          <p:spTgt spid="3080"/>
                                        </p:tgtEl>
                                      </p:cBhvr>
                                    </p:animEffect>
                                    <p:anim calcmode="lin" valueType="num">
                                      <p:cBhvr>
                                        <p:cTn id="33" dur="1000" fill="hold"/>
                                        <p:tgtEl>
                                          <p:spTgt spid="3080"/>
                                        </p:tgtEl>
                                        <p:attrNameLst>
                                          <p:attrName>ppt_x</p:attrName>
                                        </p:attrNameLst>
                                      </p:cBhvr>
                                      <p:tavLst>
                                        <p:tav tm="0">
                                          <p:val>
                                            <p:strVal val="#ppt_x"/>
                                          </p:val>
                                        </p:tav>
                                        <p:tav tm="100000">
                                          <p:val>
                                            <p:strVal val="#ppt_x"/>
                                          </p:val>
                                        </p:tav>
                                      </p:tavLst>
                                    </p:anim>
                                    <p:anim calcmode="lin" valueType="num">
                                      <p:cBhvr>
                                        <p:cTn id="34" dur="1000" fill="hold"/>
                                        <p:tgtEl>
                                          <p:spTgt spid="3080"/>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1" grpId="0"/>
      <p:bldP spid="13" grpId="0"/>
      <p:bldP spid="15"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2133600" y="1772816"/>
            <a:ext cx="2212848" cy="3070218"/>
          </a:xfrm>
        </p:spPr>
        <p:txBody>
          <a:bodyPr>
            <a:normAutofit fontScale="90000"/>
          </a:bodyPr>
          <a:lstStyle/>
          <a:p>
            <a:pPr algn="ctr"/>
            <a:r>
              <a:rPr lang="en-US" sz="4800" dirty="0">
                <a:effectLst>
                  <a:outerShdw blurRad="38100" dist="38100" dir="2700000" algn="tl">
                    <a:srgbClr val="000000">
                      <a:alpha val="43137"/>
                    </a:srgbClr>
                  </a:outerShdw>
                </a:effectLst>
              </a:rPr>
              <a:t>LAB 304</a:t>
            </a:r>
            <a:br>
              <a:rPr lang="en-US" sz="4800" dirty="0">
                <a:effectLst>
                  <a:outerShdw blurRad="38100" dist="38100" dir="2700000" algn="tl">
                    <a:srgbClr val="000000">
                      <a:alpha val="43137"/>
                    </a:srgbClr>
                  </a:outerShdw>
                </a:effectLst>
              </a:rPr>
            </a:br>
            <a:r>
              <a:rPr lang="en-US" sz="4800" dirty="0">
                <a:effectLst>
                  <a:outerShdw blurRad="38100" dist="38100" dir="2700000" algn="tl">
                    <a:srgbClr val="000000">
                      <a:alpha val="43137"/>
                    </a:srgbClr>
                  </a:outerShdw>
                </a:effectLst>
              </a:rPr>
              <a:t/>
            </a:r>
            <a:br>
              <a:rPr lang="en-US" sz="4800" dirty="0">
                <a:effectLst>
                  <a:outerShdw blurRad="38100" dist="38100" dir="2700000" algn="tl">
                    <a:srgbClr val="000000">
                      <a:alpha val="43137"/>
                    </a:srgbClr>
                  </a:outerShdw>
                </a:effectLst>
              </a:rPr>
            </a:br>
            <a:r>
              <a:rPr lang="en-US" sz="3600" dirty="0">
                <a:solidFill>
                  <a:srgbClr val="C00000"/>
                </a:solidFill>
                <a:effectLst>
                  <a:outerShdw blurRad="38100" dist="38100" dir="2700000" algn="tl">
                    <a:srgbClr val="000000">
                      <a:alpha val="43137"/>
                    </a:srgbClr>
                  </a:outerShdw>
                </a:effectLst>
              </a:rPr>
              <a:t>Lecture \ 1</a:t>
            </a:r>
            <a:endParaRPr lang="ar-SA" sz="3600" dirty="0">
              <a:effectLst>
                <a:outerShdw blurRad="38100" dist="38100" dir="2700000" algn="tl">
                  <a:srgbClr val="000000">
                    <a:alpha val="43137"/>
                  </a:srgbClr>
                </a:outerShdw>
              </a:effectLst>
            </a:endParaRPr>
          </a:p>
        </p:txBody>
      </p:sp>
      <p:pic>
        <p:nvPicPr>
          <p:cNvPr id="7" name="عنصر نائب للصورة 6" descr="تنزيل (5).jpg"/>
          <p:cNvPicPr>
            <a:picLocks noGrp="1" noChangeAspect="1"/>
          </p:cNvPicPr>
          <p:nvPr>
            <p:ph type="pic" idx="1"/>
          </p:nvPr>
        </p:nvPicPr>
        <p:blipFill>
          <a:blip r:embed="rId2"/>
          <a:srcRect t="16271" b="16271"/>
          <a:stretch>
            <a:fillRect/>
          </a:stretch>
        </p:blipFill>
        <p:spPr>
          <a:xfrm>
            <a:off x="4658005" y="1807876"/>
            <a:ext cx="5025157" cy="3377382"/>
          </a:xfrm>
        </p:spPr>
      </p:pic>
    </p:spTree>
    <p:extLst>
      <p:ext uri="{BB962C8B-B14F-4D97-AF65-F5344CB8AC3E}">
        <p14:creationId xmlns:p14="http://schemas.microsoft.com/office/powerpoint/2010/main" val="15859903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http://jptuke.files.wordpress.com/2009/06/signs1.jpg?w=500&amp;h=36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9555" y="296652"/>
            <a:ext cx="8652893" cy="6264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93480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edtl4480.bgsu.wikispaces.net/file/view/science%20safety%202.jpg/370199048/science%20safety%2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3592" y="51983"/>
            <a:ext cx="7344816" cy="67540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62975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pPr algn="ctr"/>
            <a:r>
              <a:rPr lang="en-US" sz="5400" dirty="0">
                <a:effectLst>
                  <a:outerShdw blurRad="38100" dist="38100" dir="2700000" algn="tl">
                    <a:srgbClr val="000000">
                      <a:alpha val="43137"/>
                    </a:srgbClr>
                  </a:outerShdw>
                </a:effectLst>
              </a:rPr>
              <a:t>Safety rules</a:t>
            </a:r>
            <a:endParaRPr lang="ar-SA" dirty="0">
              <a:effectLst>
                <a:outerShdw blurRad="38100" dist="38100" dir="2700000" algn="tl">
                  <a:srgbClr val="000000">
                    <a:alpha val="43137"/>
                  </a:srgbClr>
                </a:outerShdw>
              </a:effectLst>
            </a:endParaRPr>
          </a:p>
        </p:txBody>
      </p:sp>
      <p:sp>
        <p:nvSpPr>
          <p:cNvPr id="5" name="عنصر نائب للمحتوى 4"/>
          <p:cNvSpPr>
            <a:spLocks noGrp="1"/>
          </p:cNvSpPr>
          <p:nvPr>
            <p:ph sz="half" idx="1"/>
          </p:nvPr>
        </p:nvSpPr>
        <p:spPr/>
        <p:txBody>
          <a:bodyPr/>
          <a:lstStyle/>
          <a:p>
            <a:pPr marL="274320" lvl="2" indent="-274320">
              <a:buClr>
                <a:schemeClr val="accent3"/>
              </a:buClr>
              <a:buSzPct val="95000"/>
              <a:buNone/>
            </a:pPr>
            <a:r>
              <a:rPr lang="en-US" dirty="0" smtClean="0">
                <a:latin typeface="+mj-lt"/>
              </a:rPr>
              <a:t>8- </a:t>
            </a:r>
            <a:r>
              <a:rPr lang="en-US" sz="2400" dirty="0">
                <a:latin typeface="+mj-lt"/>
              </a:rPr>
              <a:t>Wear suitable clothing </a:t>
            </a:r>
          </a:p>
          <a:p>
            <a:pPr marL="274320" lvl="2" indent="-274320">
              <a:buClr>
                <a:schemeClr val="accent3"/>
              </a:buClr>
              <a:buSzPct val="95000"/>
              <a:buNone/>
            </a:pPr>
            <a:r>
              <a:rPr lang="en-US" dirty="0" smtClean="0">
                <a:latin typeface="+mj-lt"/>
              </a:rPr>
              <a:t>9- </a:t>
            </a:r>
            <a:r>
              <a:rPr lang="en-US" sz="2400" dirty="0">
                <a:latin typeface="+mj-lt"/>
              </a:rPr>
              <a:t>Keep hands away from sample needles and probes in the instrument chambers.</a:t>
            </a:r>
          </a:p>
          <a:p>
            <a:pPr algn="l" rtl="0">
              <a:buNone/>
            </a:pPr>
            <a:endParaRPr lang="ar-SA" dirty="0">
              <a:latin typeface="+mj-lt"/>
            </a:endParaRPr>
          </a:p>
        </p:txBody>
      </p:sp>
      <p:pic>
        <p:nvPicPr>
          <p:cNvPr id="4098" name="Picture 2" descr="http://0.tqn.com/d/chemistry/1/0/r/h/useprotectivefootwea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63552" y="4653136"/>
            <a:ext cx="1268760" cy="126876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cdxetextbook.com/images/cugogglesig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9736" y="4581128"/>
            <a:ext cx="1728192" cy="1296144"/>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www.safetyoffice.uwaterloo.ca/hse/chemicals/whmis/images/ppe_full_body.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50984" y="1916832"/>
            <a:ext cx="1657184" cy="1649686"/>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http://0.tqn.com/d/chemistry/1/0/O/h/faceprotection.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95519" y="2060848"/>
            <a:ext cx="1296144" cy="1296144"/>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http://0.tqn.com/d/chemistry/1/6/I/h/glovesrequired.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29464" y="2132857"/>
            <a:ext cx="1143000" cy="1143001"/>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http://www.bigdug.co.uk/images/wear-facemask-safety-sign-p3845-119026_zoom.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142747" y="3933056"/>
            <a:ext cx="2520280" cy="2520280"/>
          </a:xfrm>
          <a:prstGeom prst="rect">
            <a:avLst/>
          </a:prstGeom>
          <a:noFill/>
          <a:extLst>
            <a:ext uri="{909E8E84-426E-40DD-AFC4-6F175D3DCCD1}">
              <a14:hiddenFill xmlns:a14="http://schemas.microsoft.com/office/drawing/2010/main">
                <a:solidFill>
                  <a:srgbClr val="FFFFFF"/>
                </a:solidFill>
              </a14:hiddenFill>
            </a:ext>
          </a:extLst>
        </p:spPr>
      </p:pic>
      <p:pic>
        <p:nvPicPr>
          <p:cNvPr id="4110" name="Picture 14" descr="http://www3.imperial.ac.uk/pls/portallive/docs/1/55871707.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96001" y="3928949"/>
            <a:ext cx="1950377" cy="26005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61407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5400" dirty="0">
                <a:effectLst>
                  <a:outerShdw blurRad="38100" dist="38100" dir="2700000" algn="tl">
                    <a:srgbClr val="000000">
                      <a:alpha val="43137"/>
                    </a:srgbClr>
                  </a:outerShdw>
                </a:effectLst>
              </a:rPr>
              <a:t>Safety rules</a:t>
            </a:r>
            <a:endParaRPr lang="ar-SA" sz="5400"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lstStyle/>
          <a:p>
            <a:pPr marL="274320" lvl="2" indent="-274320">
              <a:buClr>
                <a:schemeClr val="accent3"/>
              </a:buClr>
              <a:buSzPct val="95000"/>
              <a:buNone/>
            </a:pPr>
            <a:r>
              <a:rPr lang="en-US" dirty="0" smtClean="0">
                <a:latin typeface="+mj-lt"/>
              </a:rPr>
              <a:t>10- </a:t>
            </a:r>
            <a:r>
              <a:rPr lang="en-US" sz="2400" dirty="0">
                <a:latin typeface="+mj-lt"/>
              </a:rPr>
              <a:t>Equipments not left standing in traffic lanes. </a:t>
            </a:r>
          </a:p>
          <a:p>
            <a:pPr marL="274320" lvl="2" indent="-274320">
              <a:buClr>
                <a:schemeClr val="accent3"/>
              </a:buClr>
              <a:buSzPct val="95000"/>
              <a:buNone/>
            </a:pPr>
            <a:r>
              <a:rPr lang="en-US" dirty="0" smtClean="0">
                <a:latin typeface="+mj-lt"/>
              </a:rPr>
              <a:t>11- </a:t>
            </a:r>
            <a:r>
              <a:rPr lang="en-US" sz="2400" dirty="0">
                <a:latin typeface="+mj-lt"/>
              </a:rPr>
              <a:t>Do not obstruct fire equipment. Know location of firefighting equipment and how to use it.  Know evacuation routes and what to do in case of fire.</a:t>
            </a:r>
          </a:p>
          <a:p>
            <a:pPr marL="274320" lvl="2" indent="-274320">
              <a:buClr>
                <a:schemeClr val="accent3"/>
              </a:buClr>
              <a:buSzPct val="95000"/>
              <a:buNone/>
            </a:pPr>
            <a:r>
              <a:rPr lang="en-US" dirty="0" smtClean="0">
                <a:latin typeface="+mj-lt"/>
              </a:rPr>
              <a:t>12- </a:t>
            </a:r>
            <a:r>
              <a:rPr lang="en-US" sz="2400" dirty="0">
                <a:latin typeface="+mj-lt"/>
              </a:rPr>
              <a:t>All Clinical Laboratory materials, bottles, specimens, etc., shall be plainly labeled.  </a:t>
            </a:r>
          </a:p>
          <a:p>
            <a:pPr marL="274320" lvl="2" indent="-274320">
              <a:buClr>
                <a:schemeClr val="accent3"/>
              </a:buClr>
              <a:buSzPct val="95000"/>
              <a:buNone/>
            </a:pPr>
            <a:r>
              <a:rPr lang="en-US" dirty="0" smtClean="0">
                <a:latin typeface="+mj-lt"/>
              </a:rPr>
              <a:t>13- </a:t>
            </a:r>
            <a:r>
              <a:rPr lang="en-US" sz="2400" dirty="0">
                <a:latin typeface="+mj-lt"/>
              </a:rPr>
              <a:t>Mouth pipetting is prohibited.</a:t>
            </a:r>
          </a:p>
          <a:p>
            <a:pPr marL="274320" lvl="2" indent="-274320">
              <a:buClr>
                <a:schemeClr val="accent3"/>
              </a:buClr>
              <a:buSzPct val="95000"/>
              <a:buNone/>
            </a:pPr>
            <a:r>
              <a:rPr lang="en-US" dirty="0" smtClean="0">
                <a:latin typeface="+mj-lt"/>
              </a:rPr>
              <a:t>14- </a:t>
            </a:r>
            <a:r>
              <a:rPr lang="en-US" sz="2400" dirty="0">
                <a:latin typeface="+mj-lt"/>
              </a:rPr>
              <a:t>Disposable gloves must be worn as indicated.</a:t>
            </a:r>
          </a:p>
          <a:p>
            <a:pPr algn="l" rtl="0">
              <a:buNone/>
            </a:pPr>
            <a:endParaRPr lang="ar-SA" dirty="0">
              <a:latin typeface="+mj-lt"/>
            </a:endParaRPr>
          </a:p>
        </p:txBody>
      </p:sp>
    </p:spTree>
    <p:extLst>
      <p:ext uri="{BB962C8B-B14F-4D97-AF65-F5344CB8AC3E}">
        <p14:creationId xmlns:p14="http://schemas.microsoft.com/office/powerpoint/2010/main" val="4634805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sz="5400" dirty="0">
                <a:effectLst>
                  <a:outerShdw blurRad="38100" dist="38100" dir="2700000" algn="tl">
                    <a:srgbClr val="000000">
                      <a:alpha val="43137"/>
                    </a:srgbClr>
                  </a:outerShdw>
                </a:effectLst>
              </a:rPr>
              <a:t>Safety rules</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lstStyle/>
          <a:p>
            <a:pPr marL="274320" lvl="2" indent="-274320">
              <a:buClr>
                <a:schemeClr val="accent3"/>
              </a:buClr>
              <a:buSzPct val="95000"/>
              <a:buNone/>
            </a:pPr>
            <a:r>
              <a:rPr lang="en-US" dirty="0" smtClean="0">
                <a:latin typeface="+mj-lt"/>
              </a:rPr>
              <a:t>15- </a:t>
            </a:r>
            <a:r>
              <a:rPr lang="en-US" sz="2400" dirty="0">
                <a:latin typeface="+mj-lt"/>
              </a:rPr>
              <a:t>Any working area that becomes contaminated, cleaned immediately with a disinfecting solution.  </a:t>
            </a:r>
          </a:p>
          <a:p>
            <a:pPr marL="274320" lvl="2" indent="-274320">
              <a:buClr>
                <a:schemeClr val="accent3"/>
              </a:buClr>
              <a:buSzPct val="95000"/>
              <a:buNone/>
            </a:pPr>
            <a:r>
              <a:rPr lang="en-US" dirty="0" smtClean="0">
                <a:latin typeface="+mj-lt"/>
              </a:rPr>
              <a:t>16- </a:t>
            </a:r>
            <a:r>
              <a:rPr lang="en-US" sz="2400" dirty="0">
                <a:latin typeface="+mj-lt"/>
              </a:rPr>
              <a:t>Any specimen of blood, urine, sputum, saliva, other body fluid or tissue must be regarded as potentially infectious.  </a:t>
            </a:r>
          </a:p>
          <a:p>
            <a:pPr algn="l" rtl="0">
              <a:buNone/>
            </a:pPr>
            <a:endParaRPr lang="ar-SA" dirty="0">
              <a:latin typeface="+mj-lt"/>
            </a:endParaRPr>
          </a:p>
        </p:txBody>
      </p:sp>
    </p:spTree>
    <p:extLst>
      <p:ext uri="{BB962C8B-B14F-4D97-AF65-F5344CB8AC3E}">
        <p14:creationId xmlns:p14="http://schemas.microsoft.com/office/powerpoint/2010/main" val="20406514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sz="5400" dirty="0">
                <a:effectLst>
                  <a:outerShdw blurRad="38100" dist="38100" dir="2700000" algn="tl">
                    <a:srgbClr val="000000">
                      <a:alpha val="43137"/>
                    </a:srgbClr>
                  </a:outerShdw>
                </a:effectLst>
              </a:rPr>
              <a:t>Safety rules</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lstStyle/>
          <a:p>
            <a:pPr marL="274320" lvl="2" indent="-274320">
              <a:buClr>
                <a:schemeClr val="accent3"/>
              </a:buClr>
              <a:buSzPct val="95000"/>
            </a:pPr>
            <a:r>
              <a:rPr lang="en-US" sz="2400" b="1" dirty="0">
                <a:latin typeface="+mj-lt"/>
              </a:rPr>
              <a:t>Rules of obtaining the Specimen </a:t>
            </a:r>
          </a:p>
          <a:p>
            <a:pPr marL="274320" lvl="3" indent="-274320">
              <a:buSzPct val="95000"/>
              <a:buNone/>
            </a:pPr>
            <a:r>
              <a:rPr lang="en-US" sz="2400" dirty="0">
                <a:latin typeface="+mj-lt"/>
              </a:rPr>
              <a:t>1- Always use Standard Precautions.</a:t>
            </a:r>
          </a:p>
          <a:p>
            <a:pPr marL="274320" lvl="3" indent="-274320">
              <a:buSzPct val="95000"/>
              <a:buNone/>
            </a:pPr>
            <a:r>
              <a:rPr lang="en-US" sz="2400" dirty="0">
                <a:latin typeface="+mj-lt"/>
              </a:rPr>
              <a:t>2- Avoid contact of open skin lesions with blood.</a:t>
            </a:r>
          </a:p>
          <a:p>
            <a:pPr marL="274320" lvl="3" indent="-274320">
              <a:buSzPct val="95000"/>
              <a:buNone/>
            </a:pPr>
            <a:r>
              <a:rPr lang="en-US" sz="2400" dirty="0">
                <a:latin typeface="+mj-lt"/>
              </a:rPr>
              <a:t>3- Hands are to be washed if they become contaminated with blood while taking specimens.</a:t>
            </a:r>
          </a:p>
        </p:txBody>
      </p:sp>
    </p:spTree>
    <p:extLst>
      <p:ext uri="{BB962C8B-B14F-4D97-AF65-F5344CB8AC3E}">
        <p14:creationId xmlns:p14="http://schemas.microsoft.com/office/powerpoint/2010/main" val="19759603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sz="4800" dirty="0">
                <a:effectLst>
                  <a:outerShdw blurRad="38100" dist="38100" dir="2700000" algn="tl">
                    <a:srgbClr val="000000">
                      <a:alpha val="43137"/>
                    </a:srgbClr>
                  </a:outerShdw>
                </a:effectLst>
              </a:rPr>
              <a:t>Safety rules</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lstStyle/>
          <a:p>
            <a:pPr marL="274320" lvl="3" indent="-274320">
              <a:buSzPct val="95000"/>
              <a:buNone/>
            </a:pPr>
            <a:r>
              <a:rPr lang="en-US" sz="2400" dirty="0">
                <a:latin typeface="+mj-lt"/>
              </a:rPr>
              <a:t>4- Do not bend needles after use.  Do not reinsert used needles in their original containers.  Place used needles in the puncture-resistant container provided for disposal needles.</a:t>
            </a:r>
          </a:p>
          <a:p>
            <a:pPr marL="274320" lvl="3" indent="-274320">
              <a:buSzPct val="95000"/>
              <a:buNone/>
            </a:pPr>
            <a:r>
              <a:rPr lang="en-US" sz="2400" dirty="0">
                <a:latin typeface="+mj-lt"/>
              </a:rPr>
              <a:t>5- Gloves and lab coats are to be worn while obtaining all specimens.</a:t>
            </a:r>
          </a:p>
          <a:p>
            <a:pPr marL="274320" lvl="3" indent="-274320">
              <a:buSzPct val="95000"/>
              <a:buNone/>
            </a:pPr>
            <a:r>
              <a:rPr lang="en-US" sz="2400" dirty="0">
                <a:latin typeface="+mj-lt"/>
              </a:rPr>
              <a:t>6- After removing gloves and lab coat wash hands thoroughly.</a:t>
            </a:r>
          </a:p>
          <a:p>
            <a:pPr algn="l" rtl="0">
              <a:buNone/>
            </a:pPr>
            <a:endParaRPr lang="ar-SA" dirty="0">
              <a:latin typeface="+mj-lt"/>
            </a:endParaRPr>
          </a:p>
        </p:txBody>
      </p:sp>
    </p:spTree>
    <p:extLst>
      <p:ext uri="{BB962C8B-B14F-4D97-AF65-F5344CB8AC3E}">
        <p14:creationId xmlns:p14="http://schemas.microsoft.com/office/powerpoint/2010/main" val="3170974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3"/>
          <p:cNvSpPr>
            <a:spLocks noGrp="1"/>
          </p:cNvSpPr>
          <p:nvPr>
            <p:ph type="title"/>
          </p:nvPr>
        </p:nvSpPr>
        <p:spPr>
          <a:xfrm>
            <a:off x="2133600" y="1772816"/>
            <a:ext cx="2212848" cy="3070218"/>
          </a:xfrm>
        </p:spPr>
        <p:txBody>
          <a:bodyPr>
            <a:normAutofit fontScale="90000"/>
          </a:bodyPr>
          <a:lstStyle/>
          <a:p>
            <a:pPr algn="ctr"/>
            <a:r>
              <a:rPr lang="en-US" sz="4800" dirty="0">
                <a:effectLst>
                  <a:outerShdw blurRad="38100" dist="38100" dir="2700000" algn="tl">
                    <a:srgbClr val="000000">
                      <a:alpha val="43137"/>
                    </a:srgbClr>
                  </a:outerShdw>
                </a:effectLst>
              </a:rPr>
              <a:t>LAB 304</a:t>
            </a:r>
            <a:br>
              <a:rPr lang="en-US" sz="4800" dirty="0">
                <a:effectLst>
                  <a:outerShdw blurRad="38100" dist="38100" dir="2700000" algn="tl">
                    <a:srgbClr val="000000">
                      <a:alpha val="43137"/>
                    </a:srgbClr>
                  </a:outerShdw>
                </a:effectLst>
              </a:rPr>
            </a:br>
            <a:r>
              <a:rPr lang="en-US" sz="4800" dirty="0">
                <a:effectLst>
                  <a:outerShdw blurRad="38100" dist="38100" dir="2700000" algn="tl">
                    <a:srgbClr val="000000">
                      <a:alpha val="43137"/>
                    </a:srgbClr>
                  </a:outerShdw>
                </a:effectLst>
              </a:rPr>
              <a:t/>
            </a:r>
            <a:br>
              <a:rPr lang="en-US" sz="4800" dirty="0">
                <a:effectLst>
                  <a:outerShdw blurRad="38100" dist="38100" dir="2700000" algn="tl">
                    <a:srgbClr val="000000">
                      <a:alpha val="43137"/>
                    </a:srgbClr>
                  </a:outerShdw>
                </a:effectLst>
              </a:rPr>
            </a:br>
            <a:r>
              <a:rPr lang="en-US" sz="4800" dirty="0">
                <a:effectLst>
                  <a:outerShdw blurRad="38100" dist="38100" dir="2700000" algn="tl">
                    <a:srgbClr val="000000">
                      <a:alpha val="43137"/>
                    </a:srgbClr>
                  </a:outerShdw>
                </a:effectLst>
              </a:rPr>
              <a:t/>
            </a:r>
            <a:br>
              <a:rPr lang="en-US" sz="4800" dirty="0">
                <a:effectLst>
                  <a:outerShdw blurRad="38100" dist="38100" dir="2700000" algn="tl">
                    <a:srgbClr val="000000">
                      <a:alpha val="43137"/>
                    </a:srgbClr>
                  </a:outerShdw>
                </a:effectLst>
              </a:rPr>
            </a:br>
            <a:r>
              <a:rPr lang="en-US" sz="3600" dirty="0">
                <a:solidFill>
                  <a:srgbClr val="C00000"/>
                </a:solidFill>
                <a:effectLst>
                  <a:outerShdw blurRad="38100" dist="38100" dir="2700000" algn="tl">
                    <a:srgbClr val="000000">
                      <a:alpha val="43137"/>
                    </a:srgbClr>
                  </a:outerShdw>
                </a:effectLst>
              </a:rPr>
              <a:t>Lecture \ 2</a:t>
            </a:r>
            <a:endParaRPr lang="ar-SA" sz="3600" dirty="0">
              <a:effectLst>
                <a:outerShdw blurRad="38100" dist="38100" dir="2700000" algn="tl">
                  <a:srgbClr val="000000">
                    <a:alpha val="43137"/>
                  </a:srgbClr>
                </a:outerShdw>
              </a:effectLst>
            </a:endParaRPr>
          </a:p>
        </p:txBody>
      </p:sp>
      <p:pic>
        <p:nvPicPr>
          <p:cNvPr id="10" name="عنصر نائب للصورة 9" descr="requisitionFormsSM.jpg"/>
          <p:cNvPicPr>
            <a:picLocks noGrp="1" noChangeAspect="1"/>
          </p:cNvPicPr>
          <p:nvPr>
            <p:ph type="pic" idx="1"/>
          </p:nvPr>
        </p:nvPicPr>
        <p:blipFill>
          <a:blip r:embed="rId2"/>
          <a:srcRect t="26841" b="26841"/>
          <a:stretch>
            <a:fillRect/>
          </a:stretch>
        </p:blipFill>
        <p:spPr>
          <a:xfrm>
            <a:off x="4748980" y="1385066"/>
            <a:ext cx="5055963" cy="3845718"/>
          </a:xfrm>
        </p:spPr>
      </p:pic>
    </p:spTree>
    <p:extLst>
      <p:ext uri="{BB962C8B-B14F-4D97-AF65-F5344CB8AC3E}">
        <p14:creationId xmlns:p14="http://schemas.microsoft.com/office/powerpoint/2010/main" val="13436060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rtl="0"/>
            <a:r>
              <a:rPr lang="en-US" dirty="0" smtClean="0">
                <a:effectLst>
                  <a:outerShdw blurRad="38100" dist="38100" dir="2700000" algn="tl">
                    <a:srgbClr val="000000">
                      <a:alpha val="43137"/>
                    </a:srgbClr>
                  </a:outerShdw>
                </a:effectLst>
                <a:latin typeface="Calibri" panose="020F0502020204030204" pitchFamily="34" charset="0"/>
              </a:rPr>
              <a:t>General feature of the test forms</a:t>
            </a:r>
            <a:endParaRPr lang="ar-SA"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normAutofit/>
          </a:bodyPr>
          <a:lstStyle/>
          <a:p>
            <a:pPr algn="l" rtl="0"/>
            <a:r>
              <a:rPr lang="en-US" dirty="0" smtClean="0">
                <a:latin typeface="Calibri" panose="020F0502020204030204" pitchFamily="34" charset="0"/>
              </a:rPr>
              <a:t>Every form should include the following :</a:t>
            </a:r>
          </a:p>
          <a:p>
            <a:pPr algn="l" rtl="0">
              <a:buNone/>
            </a:pPr>
            <a:r>
              <a:rPr lang="en-US" dirty="0" smtClean="0">
                <a:latin typeface="Calibri" panose="020F0502020204030204" pitchFamily="34" charset="0"/>
              </a:rPr>
              <a:t>1- general information : related to the patient &amp; the ward</a:t>
            </a:r>
          </a:p>
          <a:p>
            <a:pPr algn="l" rtl="0">
              <a:buNone/>
            </a:pPr>
            <a:r>
              <a:rPr lang="en-US" dirty="0" smtClean="0">
                <a:latin typeface="Calibri" panose="020F0502020204030204" pitchFamily="34" charset="0"/>
              </a:rPr>
              <a:t>2- hospital name</a:t>
            </a:r>
          </a:p>
          <a:p>
            <a:pPr algn="l" rtl="0">
              <a:buNone/>
            </a:pPr>
            <a:r>
              <a:rPr lang="en-US" dirty="0" smtClean="0">
                <a:latin typeface="Calibri" panose="020F0502020204030204" pitchFamily="34" charset="0"/>
              </a:rPr>
              <a:t>3- form’s type</a:t>
            </a:r>
          </a:p>
          <a:p>
            <a:pPr algn="l" rtl="0">
              <a:buNone/>
            </a:pPr>
            <a:r>
              <a:rPr lang="en-US" dirty="0" smtClean="0">
                <a:latin typeface="Calibri" panose="020F0502020204030204" pitchFamily="34" charset="0"/>
              </a:rPr>
              <a:t>4- clinical diagnosis</a:t>
            </a:r>
          </a:p>
          <a:p>
            <a:pPr algn="l" rtl="0">
              <a:buNone/>
            </a:pPr>
            <a:r>
              <a:rPr lang="en-US" dirty="0" smtClean="0">
                <a:latin typeface="Calibri" panose="020F0502020204030204" pitchFamily="34" charset="0"/>
              </a:rPr>
              <a:t>5- Processing type </a:t>
            </a:r>
          </a:p>
          <a:p>
            <a:pPr algn="l" rtl="0">
              <a:buNone/>
            </a:pPr>
            <a:r>
              <a:rPr lang="en-US" dirty="0" smtClean="0">
                <a:latin typeface="Calibri" panose="020F0502020204030204" pitchFamily="34" charset="0"/>
              </a:rPr>
              <a:t>6- date , time &amp; name of the sender  </a:t>
            </a:r>
          </a:p>
          <a:p>
            <a:pPr algn="l" rtl="0">
              <a:buNone/>
            </a:pPr>
            <a:r>
              <a:rPr lang="en-US" dirty="0" smtClean="0">
                <a:latin typeface="Calibri" panose="020F0502020204030204" pitchFamily="34" charset="0"/>
              </a:rPr>
              <a:t>7- tests to be done</a:t>
            </a:r>
          </a:p>
          <a:p>
            <a:pPr algn="l" rtl="0">
              <a:buNone/>
            </a:pPr>
            <a:r>
              <a:rPr lang="en-US" dirty="0" smtClean="0">
                <a:latin typeface="Calibri" panose="020F0502020204030204" pitchFamily="34" charset="0"/>
              </a:rPr>
              <a:t>8- analyzer information </a:t>
            </a:r>
            <a:endParaRPr lang="ar-SA" dirty="0">
              <a:latin typeface="Calibri" panose="020F0502020204030204" pitchFamily="34" charset="0"/>
            </a:endParaRPr>
          </a:p>
        </p:txBody>
      </p:sp>
    </p:spTree>
    <p:extLst>
      <p:ext uri="{BB962C8B-B14F-4D97-AF65-F5344CB8AC3E}">
        <p14:creationId xmlns:p14="http://schemas.microsoft.com/office/powerpoint/2010/main" val="38734649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800" dirty="0">
                <a:effectLst>
                  <a:outerShdw blurRad="38100" dist="38100" dir="2700000" algn="tl">
                    <a:srgbClr val="000000">
                      <a:alpha val="43137"/>
                    </a:srgbClr>
                  </a:outerShdw>
                </a:effectLst>
                <a:latin typeface="Calibri" panose="020F0502020204030204" pitchFamily="34" charset="0"/>
              </a:rPr>
              <a:t>Test requisition</a:t>
            </a:r>
            <a:endParaRPr lang="ar-SA" sz="4800"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normAutofit/>
          </a:bodyPr>
          <a:lstStyle/>
          <a:p>
            <a:pPr algn="l" rtl="0"/>
            <a:r>
              <a:rPr lang="en-US" b="1" dirty="0" smtClean="0">
                <a:solidFill>
                  <a:srgbClr val="FF0000"/>
                </a:solidFill>
                <a:latin typeface="Calibri" panose="020F0502020204030204" pitchFamily="34" charset="0"/>
              </a:rPr>
              <a:t>Criteria for filling the forms :</a:t>
            </a:r>
          </a:p>
          <a:p>
            <a:pPr algn="l" rtl="0">
              <a:buNone/>
            </a:pPr>
            <a:r>
              <a:rPr lang="en-US" dirty="0" smtClean="0">
                <a:latin typeface="Calibri" panose="020F0502020204030204" pitchFamily="34" charset="0"/>
              </a:rPr>
              <a:t>1- patient’s name, age, sex, nationality &amp; hospital ( file ) number.</a:t>
            </a:r>
          </a:p>
          <a:p>
            <a:pPr algn="l" rtl="0">
              <a:buNone/>
            </a:pPr>
            <a:r>
              <a:rPr lang="en-US" dirty="0" smtClean="0">
                <a:latin typeface="Calibri" panose="020F0502020204030204" pitchFamily="34" charset="0"/>
              </a:rPr>
              <a:t>2- relevant ward details .</a:t>
            </a:r>
          </a:p>
          <a:p>
            <a:pPr algn="l" rtl="0">
              <a:buNone/>
            </a:pPr>
            <a:r>
              <a:rPr lang="en-US" dirty="0" smtClean="0">
                <a:latin typeface="Calibri" panose="020F0502020204030204" pitchFamily="34" charset="0"/>
              </a:rPr>
              <a:t>3- name of ( consultant / specialist )</a:t>
            </a:r>
          </a:p>
          <a:p>
            <a:pPr algn="l" rtl="0">
              <a:buNone/>
            </a:pPr>
            <a:r>
              <a:rPr lang="en-US" dirty="0" smtClean="0">
                <a:latin typeface="Calibri" panose="020F0502020204030204" pitchFamily="34" charset="0"/>
              </a:rPr>
              <a:t>4- highlight the tests to be done .</a:t>
            </a:r>
          </a:p>
          <a:p>
            <a:pPr algn="l" rtl="0">
              <a:buNone/>
            </a:pPr>
            <a:r>
              <a:rPr lang="en-US" dirty="0" smtClean="0">
                <a:latin typeface="Calibri" panose="020F0502020204030204" pitchFamily="34" charset="0"/>
              </a:rPr>
              <a:t>5- request must be signed and stamped by the requesting physician .</a:t>
            </a:r>
          </a:p>
          <a:p>
            <a:pPr algn="l" rtl="0">
              <a:buNone/>
            </a:pPr>
            <a:r>
              <a:rPr lang="en-US" dirty="0" smtClean="0">
                <a:latin typeface="Calibri" panose="020F0502020204030204" pitchFamily="34" charset="0"/>
              </a:rPr>
              <a:t>6- the staff nurse collecting the sample must ensure labeling of the sample &amp; fill the request form including time &amp; date .</a:t>
            </a:r>
            <a:endParaRPr lang="ar-SA" dirty="0">
              <a:latin typeface="Calibri" panose="020F0502020204030204" pitchFamily="34" charset="0"/>
            </a:endParaRPr>
          </a:p>
        </p:txBody>
      </p:sp>
    </p:spTree>
    <p:extLst>
      <p:ext uri="{BB962C8B-B14F-4D97-AF65-F5344CB8AC3E}">
        <p14:creationId xmlns:p14="http://schemas.microsoft.com/office/powerpoint/2010/main" val="17602819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a:effectLst>
                  <a:outerShdw blurRad="38100" dist="38100" dir="2700000" algn="tl">
                    <a:srgbClr val="000000">
                      <a:alpha val="43137"/>
                    </a:srgbClr>
                  </a:outerShdw>
                </a:effectLst>
              </a:rPr>
              <a:t>Introduction to laboratory department &amp; blood bank department </a:t>
            </a:r>
            <a:endParaRPr lang="ar-SA" sz="2800"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normAutofit/>
          </a:bodyPr>
          <a:lstStyle/>
          <a:p>
            <a:pPr algn="l" rtl="0"/>
            <a:r>
              <a:rPr lang="en-US" dirty="0" smtClean="0">
                <a:solidFill>
                  <a:srgbClr val="00B050"/>
                </a:solidFill>
                <a:latin typeface="+mj-lt"/>
              </a:rPr>
              <a:t>Definition :</a:t>
            </a:r>
          </a:p>
          <a:p>
            <a:pPr algn="l" rtl="0">
              <a:buNone/>
            </a:pPr>
            <a:r>
              <a:rPr lang="en-US" dirty="0" smtClean="0">
                <a:latin typeface="+mj-lt"/>
              </a:rPr>
              <a:t> </a:t>
            </a:r>
            <a:r>
              <a:rPr lang="en-US" u="sng" dirty="0" smtClean="0">
                <a:solidFill>
                  <a:srgbClr val="FF0000"/>
                </a:solidFill>
                <a:latin typeface="+mj-lt"/>
              </a:rPr>
              <a:t>laboratory medicine :</a:t>
            </a:r>
            <a:r>
              <a:rPr lang="en-US" dirty="0" smtClean="0">
                <a:solidFill>
                  <a:srgbClr val="FF0000"/>
                </a:solidFill>
                <a:latin typeface="+mj-lt"/>
              </a:rPr>
              <a:t> </a:t>
            </a:r>
            <a:r>
              <a:rPr lang="en-US" dirty="0" smtClean="0">
                <a:latin typeface="+mj-lt"/>
              </a:rPr>
              <a:t>is the branch of medicine which provide physicians and other healthcare professionals with information to :</a:t>
            </a:r>
          </a:p>
          <a:p>
            <a:pPr algn="l" rtl="0">
              <a:buNone/>
            </a:pPr>
            <a:r>
              <a:rPr lang="en-US" dirty="0" smtClean="0">
                <a:solidFill>
                  <a:srgbClr val="FF0000"/>
                </a:solidFill>
                <a:latin typeface="+mj-lt"/>
              </a:rPr>
              <a:t>1-</a:t>
            </a:r>
            <a:r>
              <a:rPr lang="en-US" dirty="0" smtClean="0">
                <a:latin typeface="+mj-lt"/>
              </a:rPr>
              <a:t> detect disease or predisposition of a disease .</a:t>
            </a:r>
          </a:p>
          <a:p>
            <a:pPr algn="l" rtl="0">
              <a:buNone/>
            </a:pPr>
            <a:r>
              <a:rPr lang="en-US" dirty="0" smtClean="0">
                <a:solidFill>
                  <a:srgbClr val="FF0000"/>
                </a:solidFill>
                <a:latin typeface="+mj-lt"/>
              </a:rPr>
              <a:t>2-</a:t>
            </a:r>
            <a:r>
              <a:rPr lang="en-US" dirty="0" smtClean="0">
                <a:latin typeface="+mj-lt"/>
              </a:rPr>
              <a:t> confirm or reject a diagnosis .</a:t>
            </a:r>
          </a:p>
          <a:p>
            <a:pPr algn="l" rtl="0">
              <a:buNone/>
            </a:pPr>
            <a:r>
              <a:rPr lang="en-US" dirty="0" smtClean="0">
                <a:solidFill>
                  <a:srgbClr val="FF0000"/>
                </a:solidFill>
                <a:latin typeface="+mj-lt"/>
              </a:rPr>
              <a:t>3- </a:t>
            </a:r>
            <a:r>
              <a:rPr lang="en-US" dirty="0" smtClean="0">
                <a:latin typeface="+mj-lt"/>
              </a:rPr>
              <a:t>establish prognosis .</a:t>
            </a:r>
          </a:p>
          <a:p>
            <a:pPr algn="l" rtl="0">
              <a:buNone/>
            </a:pPr>
            <a:r>
              <a:rPr lang="en-US" dirty="0" smtClean="0">
                <a:solidFill>
                  <a:srgbClr val="FF0000"/>
                </a:solidFill>
                <a:latin typeface="+mj-lt"/>
              </a:rPr>
              <a:t>4-</a:t>
            </a:r>
            <a:r>
              <a:rPr lang="en-US" dirty="0" smtClean="0">
                <a:latin typeface="+mj-lt"/>
              </a:rPr>
              <a:t> guide patient management .</a:t>
            </a:r>
          </a:p>
          <a:p>
            <a:pPr algn="l" rtl="0">
              <a:buNone/>
            </a:pPr>
            <a:r>
              <a:rPr lang="en-US" dirty="0" smtClean="0">
                <a:solidFill>
                  <a:srgbClr val="FF0000"/>
                </a:solidFill>
                <a:latin typeface="+mj-lt"/>
              </a:rPr>
              <a:t>5-</a:t>
            </a:r>
            <a:r>
              <a:rPr lang="en-US" dirty="0" smtClean="0">
                <a:latin typeface="+mj-lt"/>
              </a:rPr>
              <a:t> monitor efficacy therapy .</a:t>
            </a:r>
          </a:p>
          <a:p>
            <a:pPr algn="l" rtl="0">
              <a:buNone/>
            </a:pPr>
            <a:r>
              <a:rPr lang="en-US" dirty="0" smtClean="0">
                <a:solidFill>
                  <a:srgbClr val="FF0000"/>
                </a:solidFill>
                <a:latin typeface="+mj-lt"/>
              </a:rPr>
              <a:t>6- </a:t>
            </a:r>
            <a:r>
              <a:rPr lang="en-US" dirty="0" smtClean="0">
                <a:latin typeface="+mj-lt"/>
              </a:rPr>
              <a:t>direct prevention </a:t>
            </a:r>
            <a:r>
              <a:rPr lang="en-US" dirty="0">
                <a:latin typeface="+mj-lt"/>
              </a:rPr>
              <a:t>of </a:t>
            </a:r>
            <a:r>
              <a:rPr lang="en-US" dirty="0" smtClean="0">
                <a:latin typeface="+mj-lt"/>
              </a:rPr>
              <a:t>disease and health care planning .</a:t>
            </a:r>
            <a:endParaRPr lang="ar-SA" dirty="0">
              <a:latin typeface="+mj-lt"/>
            </a:endParaRPr>
          </a:p>
        </p:txBody>
      </p:sp>
    </p:spTree>
    <p:extLst>
      <p:ext uri="{BB962C8B-B14F-4D97-AF65-F5344CB8AC3E}">
        <p14:creationId xmlns:p14="http://schemas.microsoft.com/office/powerpoint/2010/main" val="760313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blinds(horizontal)">
                                      <p:cBhvr>
                                        <p:cTn id="10" dur="500"/>
                                        <p:tgtEl>
                                          <p:spTgt spid="3">
                                            <p:txEl>
                                              <p:pRg st="3" end="3"/>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blinds(horizontal)">
                                      <p:cBhvr>
                                        <p:cTn id="13" dur="500"/>
                                        <p:tgtEl>
                                          <p:spTgt spid="3">
                                            <p:txEl>
                                              <p:pRg st="4" end="4"/>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blinds(horizontal)">
                                      <p:cBhvr>
                                        <p:cTn id="16" dur="500"/>
                                        <p:tgtEl>
                                          <p:spTgt spid="3">
                                            <p:txEl>
                                              <p:pRg st="5" end="5"/>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blinds(horizontal)">
                                      <p:cBhvr>
                                        <p:cTn id="19" dur="500"/>
                                        <p:tgtEl>
                                          <p:spTgt spid="3">
                                            <p:txEl>
                                              <p:pRg st="6" end="6"/>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blinds(horizontal)">
                                      <p:cBhvr>
                                        <p:cTn id="2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800" dirty="0">
                <a:effectLst>
                  <a:outerShdw blurRad="38100" dist="38100" dir="2700000" algn="tl">
                    <a:srgbClr val="000000">
                      <a:alpha val="43137"/>
                    </a:srgbClr>
                  </a:outerShdw>
                </a:effectLst>
                <a:latin typeface="Calibri" panose="020F0502020204030204" pitchFamily="34" charset="0"/>
              </a:rPr>
              <a:t>Test requisition</a:t>
            </a:r>
            <a:endParaRPr lang="ar-SA" sz="4800"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dirty="0" smtClean="0">
                <a:latin typeface="Calibri" panose="020F0502020204030204" pitchFamily="34" charset="0"/>
              </a:rPr>
              <a:t>The requesting physician must check following before ordering :</a:t>
            </a:r>
          </a:p>
          <a:p>
            <a:pPr algn="l" rtl="0">
              <a:buNone/>
            </a:pPr>
            <a:r>
              <a:rPr lang="en-US" dirty="0" smtClean="0">
                <a:latin typeface="Calibri" panose="020F0502020204030204" pitchFamily="34" charset="0"/>
              </a:rPr>
              <a:t>1- availability of test in the lab .</a:t>
            </a:r>
          </a:p>
          <a:p>
            <a:pPr algn="l" rtl="0">
              <a:buNone/>
            </a:pPr>
            <a:r>
              <a:rPr lang="en-US" dirty="0" smtClean="0">
                <a:latin typeface="Calibri" panose="020F0502020204030204" pitchFamily="34" charset="0"/>
              </a:rPr>
              <a:t>2- inform the patient about the test procedure and any precaution to be taken .</a:t>
            </a:r>
          </a:p>
          <a:p>
            <a:pPr algn="l" rtl="0">
              <a:buNone/>
            </a:pPr>
            <a:r>
              <a:rPr lang="en-US" dirty="0" smtClean="0">
                <a:latin typeface="Calibri" panose="020F0502020204030204" pitchFamily="34" charset="0"/>
              </a:rPr>
              <a:t>3- instruct the staff nurse about any precautions to be taken during collection . </a:t>
            </a:r>
            <a:endParaRPr lang="ar-SA" dirty="0">
              <a:latin typeface="Calibri" panose="020F0502020204030204" pitchFamily="34" charset="0"/>
            </a:endParaRPr>
          </a:p>
        </p:txBody>
      </p:sp>
    </p:spTree>
    <p:extLst>
      <p:ext uri="{BB962C8B-B14F-4D97-AF65-F5344CB8AC3E}">
        <p14:creationId xmlns:p14="http://schemas.microsoft.com/office/powerpoint/2010/main" val="1592594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HAEMTOLOGY FORM</a:t>
            </a:r>
            <a:endParaRPr lang="ar-SA"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b="1" dirty="0" smtClean="0">
                <a:solidFill>
                  <a:srgbClr val="FF0000"/>
                </a:solidFill>
                <a:latin typeface="Calibri" panose="020F0502020204030204" pitchFamily="34" charset="0"/>
              </a:rPr>
              <a:t>Consist of these tests :</a:t>
            </a:r>
          </a:p>
          <a:p>
            <a:pPr algn="l" rtl="0">
              <a:buNone/>
            </a:pPr>
            <a:r>
              <a:rPr lang="en-US" dirty="0" smtClean="0">
                <a:latin typeface="Calibri" panose="020F0502020204030204" pitchFamily="34" charset="0"/>
              </a:rPr>
              <a:t>1- CBC</a:t>
            </a:r>
          </a:p>
          <a:p>
            <a:pPr algn="l" rtl="0">
              <a:buNone/>
            </a:pPr>
            <a:r>
              <a:rPr lang="en-US" dirty="0" smtClean="0">
                <a:latin typeface="Calibri" panose="020F0502020204030204" pitchFamily="34" charset="0"/>
              </a:rPr>
              <a:t>2- Differential count</a:t>
            </a:r>
          </a:p>
          <a:p>
            <a:pPr algn="l" rtl="0">
              <a:buNone/>
            </a:pPr>
            <a:r>
              <a:rPr lang="en-US" dirty="0" smtClean="0">
                <a:latin typeface="Calibri" panose="020F0502020204030204" pitchFamily="34" charset="0"/>
              </a:rPr>
              <a:t>3- RBC morphology</a:t>
            </a:r>
          </a:p>
          <a:p>
            <a:pPr marL="0" indent="0" algn="l" rtl="0">
              <a:buNone/>
            </a:pPr>
            <a:endParaRPr lang="en-US" dirty="0" smtClean="0">
              <a:latin typeface="Calibri" panose="020F0502020204030204" pitchFamily="34" charset="0"/>
            </a:endParaRPr>
          </a:p>
          <a:p>
            <a:pPr algn="l" rtl="0"/>
            <a:endParaRPr lang="ar-SA" dirty="0">
              <a:latin typeface="Calibri" panose="020F0502020204030204" pitchFamily="34" charset="0"/>
            </a:endParaRPr>
          </a:p>
        </p:txBody>
      </p:sp>
    </p:spTree>
    <p:extLst>
      <p:ext uri="{BB962C8B-B14F-4D97-AF65-F5344CB8AC3E}">
        <p14:creationId xmlns:p14="http://schemas.microsoft.com/office/powerpoint/2010/main" val="208620672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CHEMISTRY FORM</a:t>
            </a:r>
            <a:endParaRPr lang="ar-SA"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b="1" dirty="0" smtClean="0">
                <a:solidFill>
                  <a:srgbClr val="FF0000"/>
                </a:solidFill>
                <a:latin typeface="Calibri" panose="020F0502020204030204" pitchFamily="34" charset="0"/>
              </a:rPr>
              <a:t>Consist of these tests :</a:t>
            </a:r>
            <a:endParaRPr lang="en-US" b="1" dirty="0" smtClean="0">
              <a:latin typeface="Calibri" panose="020F0502020204030204" pitchFamily="34" charset="0"/>
            </a:endParaRPr>
          </a:p>
          <a:p>
            <a:pPr algn="l" rtl="0">
              <a:buNone/>
            </a:pPr>
            <a:r>
              <a:rPr lang="en-US" dirty="0" smtClean="0">
                <a:latin typeface="Calibri" panose="020F0502020204030204" pitchFamily="34" charset="0"/>
              </a:rPr>
              <a:t>1- U/E test ( urea &amp; electrolyte )</a:t>
            </a:r>
          </a:p>
          <a:p>
            <a:pPr algn="l" rtl="0">
              <a:buNone/>
            </a:pPr>
            <a:r>
              <a:rPr lang="en-US" dirty="0" smtClean="0">
                <a:latin typeface="Calibri" panose="020F0502020204030204" pitchFamily="34" charset="0"/>
              </a:rPr>
              <a:t>2- LFT ( liver function test )</a:t>
            </a:r>
          </a:p>
          <a:p>
            <a:pPr algn="l" rtl="0">
              <a:buNone/>
            </a:pPr>
            <a:r>
              <a:rPr lang="en-US" dirty="0" smtClean="0">
                <a:latin typeface="Calibri" panose="020F0502020204030204" pitchFamily="34" charset="0"/>
              </a:rPr>
              <a:t>3- RFT or KFT ( renal function test )</a:t>
            </a:r>
          </a:p>
        </p:txBody>
      </p:sp>
    </p:spTree>
    <p:extLst>
      <p:ext uri="{BB962C8B-B14F-4D97-AF65-F5344CB8AC3E}">
        <p14:creationId xmlns:p14="http://schemas.microsoft.com/office/powerpoint/2010/main" val="4342486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SEROLOGY FORM ABB.</a:t>
            </a:r>
            <a:endParaRPr lang="ar-SA"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dirty="0" smtClean="0">
                <a:latin typeface="Calibri" panose="020F0502020204030204" pitchFamily="34" charset="0"/>
              </a:rPr>
              <a:t>ASO: </a:t>
            </a:r>
            <a:r>
              <a:rPr lang="en-US" dirty="0" err="1" smtClean="0">
                <a:latin typeface="Calibri" panose="020F0502020204030204" pitchFamily="34" charset="0"/>
              </a:rPr>
              <a:t>Antistreptolysin</a:t>
            </a:r>
            <a:r>
              <a:rPr lang="en-US" dirty="0" smtClean="0">
                <a:latin typeface="Calibri" panose="020F0502020204030204" pitchFamily="34" charset="0"/>
              </a:rPr>
              <a:t> O Titer(streptococcal infection)</a:t>
            </a:r>
          </a:p>
          <a:p>
            <a:pPr algn="l" rtl="0"/>
            <a:r>
              <a:rPr lang="en-US" dirty="0" smtClean="0">
                <a:latin typeface="Calibri" panose="020F0502020204030204" pitchFamily="34" charset="0"/>
              </a:rPr>
              <a:t>VDRL : Venereal disease research laboratory (syphilis caused by </a:t>
            </a:r>
            <a:r>
              <a:rPr lang="en-US" dirty="0" err="1" smtClean="0">
                <a:latin typeface="Calibri" panose="020F0502020204030204" pitchFamily="34" charset="0"/>
              </a:rPr>
              <a:t>Treponema</a:t>
            </a:r>
            <a:r>
              <a:rPr lang="en-US" dirty="0" smtClean="0">
                <a:latin typeface="Calibri" panose="020F0502020204030204" pitchFamily="34" charset="0"/>
              </a:rPr>
              <a:t> </a:t>
            </a:r>
            <a:r>
              <a:rPr lang="en-US" dirty="0" err="1" smtClean="0">
                <a:latin typeface="Calibri" panose="020F0502020204030204" pitchFamily="34" charset="0"/>
              </a:rPr>
              <a:t>pallidum</a:t>
            </a:r>
            <a:r>
              <a:rPr lang="en-US" dirty="0" smtClean="0">
                <a:latin typeface="Calibri" panose="020F0502020204030204" pitchFamily="34" charset="0"/>
              </a:rPr>
              <a:t> )</a:t>
            </a:r>
          </a:p>
          <a:p>
            <a:pPr algn="l" rtl="0"/>
            <a:r>
              <a:rPr lang="en-US" dirty="0" smtClean="0">
                <a:latin typeface="Calibri" panose="020F0502020204030204" pitchFamily="34" charset="0"/>
              </a:rPr>
              <a:t>TPHA : </a:t>
            </a:r>
            <a:r>
              <a:rPr lang="en-US" dirty="0" err="1" smtClean="0">
                <a:latin typeface="Calibri" panose="020F0502020204030204" pitchFamily="34" charset="0"/>
              </a:rPr>
              <a:t>Treponema</a:t>
            </a:r>
            <a:r>
              <a:rPr lang="en-US" dirty="0" smtClean="0">
                <a:latin typeface="Calibri" panose="020F0502020204030204" pitchFamily="34" charset="0"/>
              </a:rPr>
              <a:t> </a:t>
            </a:r>
            <a:r>
              <a:rPr lang="en-US" dirty="0" err="1" smtClean="0">
                <a:latin typeface="Calibri" panose="020F0502020204030204" pitchFamily="34" charset="0"/>
              </a:rPr>
              <a:t>Pallidum</a:t>
            </a:r>
            <a:r>
              <a:rPr lang="en-US" dirty="0" smtClean="0">
                <a:latin typeface="Calibri" panose="020F0502020204030204" pitchFamily="34" charset="0"/>
              </a:rPr>
              <a:t> </a:t>
            </a:r>
            <a:r>
              <a:rPr lang="en-US" dirty="0" err="1" smtClean="0">
                <a:latin typeface="Calibri" panose="020F0502020204030204" pitchFamily="34" charset="0"/>
              </a:rPr>
              <a:t>Haemagglutination</a:t>
            </a:r>
            <a:r>
              <a:rPr lang="en-US" dirty="0" smtClean="0">
                <a:latin typeface="Calibri" panose="020F0502020204030204" pitchFamily="34" charset="0"/>
              </a:rPr>
              <a:t> Assay (syphilis caused by </a:t>
            </a:r>
            <a:r>
              <a:rPr lang="en-US" dirty="0" err="1" smtClean="0">
                <a:latin typeface="Calibri" panose="020F0502020204030204" pitchFamily="34" charset="0"/>
              </a:rPr>
              <a:t>Treponema</a:t>
            </a:r>
            <a:r>
              <a:rPr lang="en-US" dirty="0" smtClean="0">
                <a:latin typeface="Calibri" panose="020F0502020204030204" pitchFamily="34" charset="0"/>
              </a:rPr>
              <a:t> </a:t>
            </a:r>
            <a:r>
              <a:rPr lang="en-US" dirty="0" err="1" smtClean="0">
                <a:latin typeface="Calibri" panose="020F0502020204030204" pitchFamily="34" charset="0"/>
              </a:rPr>
              <a:t>pallidum</a:t>
            </a:r>
            <a:r>
              <a:rPr lang="en-US" dirty="0" smtClean="0">
                <a:latin typeface="Calibri" panose="020F0502020204030204" pitchFamily="34" charset="0"/>
              </a:rPr>
              <a:t> )</a:t>
            </a:r>
          </a:p>
          <a:p>
            <a:pPr algn="l" rtl="0">
              <a:buNone/>
            </a:pPr>
            <a:endParaRPr lang="en-US" dirty="0" smtClean="0">
              <a:latin typeface="Calibri" panose="020F0502020204030204" pitchFamily="34" charset="0"/>
            </a:endParaRPr>
          </a:p>
          <a:p>
            <a:pPr algn="l" rtl="0">
              <a:buNone/>
            </a:pPr>
            <a:endParaRPr lang="ar-SA" dirty="0">
              <a:latin typeface="Calibri" panose="020F0502020204030204" pitchFamily="34" charset="0"/>
            </a:endParaRPr>
          </a:p>
        </p:txBody>
      </p:sp>
    </p:spTree>
    <p:extLst>
      <p:ext uri="{BB962C8B-B14F-4D97-AF65-F5344CB8AC3E}">
        <p14:creationId xmlns:p14="http://schemas.microsoft.com/office/powerpoint/2010/main" val="852916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HORMONES FORM</a:t>
            </a:r>
            <a:endParaRPr lang="ar-SA"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normAutofit/>
          </a:bodyPr>
          <a:lstStyle/>
          <a:p>
            <a:pPr algn="l" rtl="0"/>
            <a:r>
              <a:rPr lang="en-US" dirty="0" smtClean="0">
                <a:latin typeface="Calibri" panose="020F0502020204030204" pitchFamily="34" charset="0"/>
              </a:rPr>
              <a:t>T3 : </a:t>
            </a:r>
            <a:r>
              <a:rPr lang="en-US" dirty="0" err="1" smtClean="0">
                <a:latin typeface="Calibri" panose="020F0502020204030204" pitchFamily="34" charset="0"/>
              </a:rPr>
              <a:t>Triiodothyronine</a:t>
            </a:r>
            <a:endParaRPr lang="en-US" dirty="0" smtClean="0">
              <a:latin typeface="Calibri" panose="020F0502020204030204" pitchFamily="34" charset="0"/>
            </a:endParaRPr>
          </a:p>
          <a:p>
            <a:pPr algn="l" rtl="0"/>
            <a:r>
              <a:rPr lang="en-US" dirty="0" smtClean="0">
                <a:latin typeface="Calibri" panose="020F0502020204030204" pitchFamily="34" charset="0"/>
              </a:rPr>
              <a:t>T4 : </a:t>
            </a:r>
            <a:r>
              <a:rPr lang="en-US" dirty="0" err="1" smtClean="0">
                <a:latin typeface="Calibri" panose="020F0502020204030204" pitchFamily="34" charset="0"/>
              </a:rPr>
              <a:t>Thyroxine</a:t>
            </a:r>
            <a:endParaRPr lang="en-US" dirty="0" smtClean="0">
              <a:latin typeface="Calibri" panose="020F0502020204030204" pitchFamily="34" charset="0"/>
            </a:endParaRPr>
          </a:p>
          <a:p>
            <a:pPr algn="l" rtl="0"/>
            <a:r>
              <a:rPr lang="en-US" dirty="0" smtClean="0">
                <a:latin typeface="Calibri" panose="020F0502020204030204" pitchFamily="34" charset="0"/>
              </a:rPr>
              <a:t>TSH : Thyroid-stimulating Hormone</a:t>
            </a:r>
          </a:p>
          <a:p>
            <a:pPr marL="0" indent="0" algn="l" rtl="0">
              <a:buNone/>
            </a:pPr>
            <a:endParaRPr lang="ar-SA" dirty="0">
              <a:latin typeface="Calibri" panose="020F0502020204030204" pitchFamily="34" charset="0"/>
            </a:endParaRPr>
          </a:p>
        </p:txBody>
      </p:sp>
    </p:spTree>
    <p:extLst>
      <p:ext uri="{BB962C8B-B14F-4D97-AF65-F5344CB8AC3E}">
        <p14:creationId xmlns:p14="http://schemas.microsoft.com/office/powerpoint/2010/main" val="77404459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STOOL ANALYSIS FORM ABB.</a:t>
            </a:r>
            <a:endParaRPr lang="ar-SA"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a:xfrm>
            <a:off x="1666844" y="1992208"/>
            <a:ext cx="9001156" cy="4389120"/>
          </a:xfrm>
        </p:spPr>
        <p:txBody>
          <a:bodyPr/>
          <a:lstStyle/>
          <a:p>
            <a:pPr algn="l" rtl="0"/>
            <a:r>
              <a:rPr lang="en-US" dirty="0" err="1" smtClean="0">
                <a:latin typeface="Calibri" panose="020F0502020204030204" pitchFamily="34" charset="0"/>
              </a:rPr>
              <a:t>E.histo</a:t>
            </a:r>
            <a:r>
              <a:rPr lang="en-US" dirty="0" smtClean="0">
                <a:latin typeface="Calibri" panose="020F0502020204030204" pitchFamily="34" charset="0"/>
              </a:rPr>
              <a:t> .veg. : </a:t>
            </a:r>
            <a:r>
              <a:rPr lang="en-US" i="1" dirty="0" err="1" smtClean="0">
                <a:latin typeface="Calibri" panose="020F0502020204030204" pitchFamily="34" charset="0"/>
              </a:rPr>
              <a:t>Entamoeba</a:t>
            </a:r>
            <a:r>
              <a:rPr lang="en-US" i="1" dirty="0" smtClean="0">
                <a:latin typeface="Calibri" panose="020F0502020204030204" pitchFamily="34" charset="0"/>
              </a:rPr>
              <a:t> </a:t>
            </a:r>
            <a:r>
              <a:rPr lang="en-US" i="1" dirty="0" err="1" smtClean="0">
                <a:latin typeface="Calibri" panose="020F0502020204030204" pitchFamily="34" charset="0"/>
              </a:rPr>
              <a:t>histolytica</a:t>
            </a:r>
            <a:r>
              <a:rPr lang="en-US" i="1" dirty="0" smtClean="0">
                <a:latin typeface="Calibri" panose="020F0502020204030204" pitchFamily="34" charset="0"/>
              </a:rPr>
              <a:t> </a:t>
            </a:r>
            <a:r>
              <a:rPr lang="en-US" dirty="0" smtClean="0">
                <a:latin typeface="Calibri" panose="020F0502020204030204" pitchFamily="34" charset="0"/>
              </a:rPr>
              <a:t>vegetative(</a:t>
            </a:r>
            <a:r>
              <a:rPr lang="en-US" dirty="0" err="1" smtClean="0">
                <a:latin typeface="Calibri" panose="020F0502020204030204" pitchFamily="34" charset="0"/>
              </a:rPr>
              <a:t>trophozoite</a:t>
            </a:r>
            <a:r>
              <a:rPr lang="en-US" dirty="0" smtClean="0">
                <a:latin typeface="Calibri" panose="020F0502020204030204" pitchFamily="34" charset="0"/>
              </a:rPr>
              <a:t>)</a:t>
            </a:r>
          </a:p>
          <a:p>
            <a:pPr algn="l" rtl="0"/>
            <a:r>
              <a:rPr lang="en-US" dirty="0" smtClean="0">
                <a:latin typeface="Calibri" panose="020F0502020204030204" pitchFamily="34" charset="0"/>
              </a:rPr>
              <a:t>E. </a:t>
            </a:r>
            <a:r>
              <a:rPr lang="en-US" dirty="0" err="1" smtClean="0">
                <a:latin typeface="Calibri" panose="020F0502020204030204" pitchFamily="34" charset="0"/>
              </a:rPr>
              <a:t>histo</a:t>
            </a:r>
            <a:r>
              <a:rPr lang="en-US" dirty="0" smtClean="0">
                <a:latin typeface="Calibri" panose="020F0502020204030204" pitchFamily="34" charset="0"/>
              </a:rPr>
              <a:t>. Cyst : </a:t>
            </a:r>
            <a:r>
              <a:rPr lang="en-US" i="1" dirty="0" err="1" smtClean="0">
                <a:latin typeface="Calibri" panose="020F0502020204030204" pitchFamily="34" charset="0"/>
              </a:rPr>
              <a:t>Entamoeba</a:t>
            </a:r>
            <a:r>
              <a:rPr lang="en-US" i="1" dirty="0" smtClean="0">
                <a:latin typeface="Calibri" panose="020F0502020204030204" pitchFamily="34" charset="0"/>
              </a:rPr>
              <a:t> </a:t>
            </a:r>
            <a:r>
              <a:rPr lang="en-US" i="1" dirty="0" err="1" smtClean="0">
                <a:latin typeface="Calibri" panose="020F0502020204030204" pitchFamily="34" charset="0"/>
              </a:rPr>
              <a:t>histolytica</a:t>
            </a:r>
            <a:r>
              <a:rPr lang="en-US" i="1" dirty="0" smtClean="0">
                <a:latin typeface="Calibri" panose="020F0502020204030204" pitchFamily="34" charset="0"/>
              </a:rPr>
              <a:t> </a:t>
            </a:r>
            <a:r>
              <a:rPr lang="en-US" dirty="0" smtClean="0">
                <a:latin typeface="Calibri" panose="020F0502020204030204" pitchFamily="34" charset="0"/>
              </a:rPr>
              <a:t>cyst</a:t>
            </a:r>
          </a:p>
          <a:p>
            <a:pPr algn="l" rtl="0"/>
            <a:r>
              <a:rPr lang="en-US" dirty="0" smtClean="0">
                <a:latin typeface="Calibri" panose="020F0502020204030204" pitchFamily="34" charset="0"/>
              </a:rPr>
              <a:t>E. coli veg. : </a:t>
            </a:r>
            <a:r>
              <a:rPr lang="en-US" i="1" dirty="0" err="1" smtClean="0">
                <a:latin typeface="Calibri" panose="020F0502020204030204" pitchFamily="34" charset="0"/>
              </a:rPr>
              <a:t>Entamoeba</a:t>
            </a:r>
            <a:r>
              <a:rPr lang="en-US" i="1" dirty="0" smtClean="0">
                <a:latin typeface="Calibri" panose="020F0502020204030204" pitchFamily="34" charset="0"/>
              </a:rPr>
              <a:t> coli </a:t>
            </a:r>
            <a:r>
              <a:rPr lang="en-US" dirty="0" smtClean="0">
                <a:latin typeface="Calibri" panose="020F0502020204030204" pitchFamily="34" charset="0"/>
              </a:rPr>
              <a:t>vegetative</a:t>
            </a:r>
          </a:p>
        </p:txBody>
      </p:sp>
    </p:spTree>
    <p:extLst>
      <p:ext uri="{BB962C8B-B14F-4D97-AF65-F5344CB8AC3E}">
        <p14:creationId xmlns:p14="http://schemas.microsoft.com/office/powerpoint/2010/main" val="106531170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800" dirty="0">
                <a:effectLst>
                  <a:outerShdw blurRad="38100" dist="38100" dir="2700000" algn="tl">
                    <a:srgbClr val="000000">
                      <a:alpha val="43137"/>
                    </a:srgbClr>
                  </a:outerShdw>
                </a:effectLst>
                <a:latin typeface="Calibri" panose="020F0502020204030204" pitchFamily="34" charset="0"/>
              </a:rPr>
              <a:t>Specimen collection</a:t>
            </a:r>
            <a:endParaRPr lang="ar-SA" sz="4800"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dirty="0" smtClean="0">
                <a:latin typeface="Calibri" panose="020F0502020204030204" pitchFamily="34" charset="0"/>
              </a:rPr>
              <a:t>Specimen collection is the first step in proficiency surveillance. For issuing accurate and precise results, it is the job of the nurse or phlebotomist to make sure that the enumerated conditions are met and implemented in order to deliver a suitable sample for analysis so that an accurate and precise result will be issued.</a:t>
            </a:r>
          </a:p>
          <a:p>
            <a:pPr algn="l" rtl="0"/>
            <a:endParaRPr lang="ar-SA" dirty="0">
              <a:latin typeface="Calibri" panose="020F0502020204030204" pitchFamily="34" charset="0"/>
            </a:endParaRPr>
          </a:p>
        </p:txBody>
      </p:sp>
    </p:spTree>
    <p:extLst>
      <p:ext uri="{BB962C8B-B14F-4D97-AF65-F5344CB8AC3E}">
        <p14:creationId xmlns:p14="http://schemas.microsoft.com/office/powerpoint/2010/main" val="61905408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dirty="0">
                <a:effectLst>
                  <a:outerShdw blurRad="38100" dist="38100" dir="2700000" algn="tl">
                    <a:srgbClr val="000000">
                      <a:alpha val="43137"/>
                    </a:srgbClr>
                  </a:outerShdw>
                </a:effectLst>
                <a:latin typeface="Calibri" panose="020F0502020204030204" pitchFamily="34" charset="0"/>
              </a:rPr>
              <a:t>Procedure of specimen collection</a:t>
            </a:r>
            <a:endParaRPr lang="ar-SA"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a:xfrm>
            <a:off x="1981200" y="1935480"/>
            <a:ext cx="8579296" cy="4389120"/>
          </a:xfrm>
        </p:spPr>
        <p:txBody>
          <a:bodyPr/>
          <a:lstStyle/>
          <a:p>
            <a:pPr algn="l" rtl="0"/>
            <a:r>
              <a:rPr lang="en-US" b="1" dirty="0" smtClean="0">
                <a:solidFill>
                  <a:srgbClr val="FF0000"/>
                </a:solidFill>
                <a:latin typeface="Calibri" panose="020F0502020204030204" pitchFamily="34" charset="0"/>
              </a:rPr>
              <a:t>Pre-collection check :</a:t>
            </a:r>
          </a:p>
          <a:p>
            <a:pPr algn="l" rtl="0">
              <a:buNone/>
            </a:pPr>
            <a:r>
              <a:rPr lang="en-US" dirty="0" smtClean="0">
                <a:latin typeface="Calibri" panose="020F0502020204030204" pitchFamily="34" charset="0"/>
              </a:rPr>
              <a:t>1- review the request and identify the patient by asking the name, seeing his ID and compare it with the request form.</a:t>
            </a:r>
          </a:p>
          <a:p>
            <a:pPr algn="l" rtl="0">
              <a:buNone/>
            </a:pPr>
            <a:r>
              <a:rPr lang="en-US" dirty="0" smtClean="0">
                <a:latin typeface="Calibri" panose="020F0502020204030204" pitchFamily="34" charset="0"/>
              </a:rPr>
              <a:t>2- Is there any special instruction / preparation needed for the patient. If so advice the patient accordingly </a:t>
            </a:r>
          </a:p>
          <a:p>
            <a:pPr algn="l" rtl="0">
              <a:buNone/>
            </a:pPr>
            <a:r>
              <a:rPr lang="en-US" dirty="0" smtClean="0">
                <a:latin typeface="Calibri" panose="020F0502020204030204" pitchFamily="34" charset="0"/>
              </a:rPr>
              <a:t>e.g. fasting or after meals and sample collection . container may be given if needed e.g. 24 hour urine collection or sputum collection. </a:t>
            </a:r>
            <a:endParaRPr lang="ar-SA" dirty="0">
              <a:latin typeface="Calibri" panose="020F0502020204030204" pitchFamily="34" charset="0"/>
            </a:endParaRPr>
          </a:p>
        </p:txBody>
      </p:sp>
    </p:spTree>
    <p:extLst>
      <p:ext uri="{BB962C8B-B14F-4D97-AF65-F5344CB8AC3E}">
        <p14:creationId xmlns:p14="http://schemas.microsoft.com/office/powerpoint/2010/main" val="71164563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dirty="0">
                <a:effectLst>
                  <a:outerShdw blurRad="38100" dist="38100" dir="2700000" algn="tl">
                    <a:srgbClr val="000000">
                      <a:alpha val="43137"/>
                    </a:srgbClr>
                  </a:outerShdw>
                </a:effectLst>
                <a:latin typeface="Calibri" panose="020F0502020204030204" pitchFamily="34" charset="0"/>
              </a:rPr>
              <a:t>Procedure of specimen collection</a:t>
            </a:r>
            <a:endParaRPr lang="ar-SA"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buNone/>
            </a:pPr>
            <a:r>
              <a:rPr lang="en-US" dirty="0" smtClean="0">
                <a:latin typeface="Calibri" panose="020F0502020204030204" pitchFamily="34" charset="0"/>
              </a:rPr>
              <a:t>3- Read all the tests and select the tubes/containers as needed for the tests.</a:t>
            </a:r>
          </a:p>
          <a:p>
            <a:pPr algn="l" rtl="0">
              <a:buNone/>
            </a:pPr>
            <a:r>
              <a:rPr lang="en-US" dirty="0" smtClean="0">
                <a:latin typeface="Calibri" panose="020F0502020204030204" pitchFamily="34" charset="0"/>
              </a:rPr>
              <a:t>4- Arrange the tubes in order of filling. </a:t>
            </a:r>
            <a:endParaRPr lang="ar-SA" dirty="0">
              <a:latin typeface="Calibri" panose="020F0502020204030204" pitchFamily="34" charset="0"/>
            </a:endParaRPr>
          </a:p>
        </p:txBody>
      </p:sp>
    </p:spTree>
    <p:extLst>
      <p:ext uri="{BB962C8B-B14F-4D97-AF65-F5344CB8AC3E}">
        <p14:creationId xmlns:p14="http://schemas.microsoft.com/office/powerpoint/2010/main" val="19574008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dirty="0">
                <a:effectLst>
                  <a:outerShdw blurRad="38100" dist="38100" dir="2700000" algn="tl">
                    <a:srgbClr val="000000">
                      <a:alpha val="43137"/>
                    </a:srgbClr>
                  </a:outerShdw>
                </a:effectLst>
                <a:latin typeface="Calibri" panose="020F0502020204030204" pitchFamily="34" charset="0"/>
              </a:rPr>
              <a:t>Procedure of specimen collection</a:t>
            </a:r>
            <a:endParaRPr lang="ar-SA"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b="1" dirty="0" smtClean="0">
                <a:solidFill>
                  <a:srgbClr val="FF0000"/>
                </a:solidFill>
                <a:latin typeface="Calibri" panose="020F0502020204030204" pitchFamily="34" charset="0"/>
              </a:rPr>
              <a:t>Post collection :</a:t>
            </a:r>
          </a:p>
          <a:p>
            <a:pPr algn="l" rtl="0">
              <a:buNone/>
            </a:pPr>
            <a:r>
              <a:rPr lang="en-US" dirty="0" smtClean="0">
                <a:latin typeface="Calibri" panose="020F0502020204030204" pitchFamily="34" charset="0"/>
              </a:rPr>
              <a:t>1- Label all the tubes and specimen bottles as per the guideline.</a:t>
            </a:r>
          </a:p>
          <a:p>
            <a:pPr algn="l" rtl="0">
              <a:buNone/>
            </a:pPr>
            <a:r>
              <a:rPr lang="en-US" dirty="0" smtClean="0">
                <a:latin typeface="Calibri" panose="020F0502020204030204" pitchFamily="34" charset="0"/>
              </a:rPr>
              <a:t>2- </a:t>
            </a:r>
            <a:r>
              <a:rPr lang="en-US" b="1" dirty="0" smtClean="0">
                <a:latin typeface="Calibri" panose="020F0502020204030204" pitchFamily="34" charset="0"/>
              </a:rPr>
              <a:t>NEVER</a:t>
            </a:r>
            <a:r>
              <a:rPr lang="en-US" dirty="0" smtClean="0">
                <a:latin typeface="Calibri" panose="020F0502020204030204" pitchFamily="34" charset="0"/>
              </a:rPr>
              <a:t>  write the name before extraction and </a:t>
            </a:r>
            <a:r>
              <a:rPr lang="en-US" b="1" dirty="0" smtClean="0">
                <a:latin typeface="Calibri" panose="020F0502020204030204" pitchFamily="34" charset="0"/>
              </a:rPr>
              <a:t>NEVER</a:t>
            </a:r>
            <a:r>
              <a:rPr lang="en-US" dirty="0" smtClean="0">
                <a:latin typeface="Calibri" panose="020F0502020204030204" pitchFamily="34" charset="0"/>
              </a:rPr>
              <a:t> ask any other person to write for the same.</a:t>
            </a:r>
          </a:p>
          <a:p>
            <a:pPr algn="l" rtl="0">
              <a:buNone/>
            </a:pPr>
            <a:r>
              <a:rPr lang="en-US" dirty="0" smtClean="0">
                <a:latin typeface="Calibri" panose="020F0502020204030204" pitchFamily="34" charset="0"/>
              </a:rPr>
              <a:t>3- Finish the job before patient leaves the chair . </a:t>
            </a:r>
            <a:endParaRPr lang="ar-SA" dirty="0">
              <a:latin typeface="Calibri" panose="020F0502020204030204" pitchFamily="34" charset="0"/>
            </a:endParaRPr>
          </a:p>
        </p:txBody>
      </p:sp>
    </p:spTree>
    <p:extLst>
      <p:ext uri="{BB962C8B-B14F-4D97-AF65-F5344CB8AC3E}">
        <p14:creationId xmlns:p14="http://schemas.microsoft.com/office/powerpoint/2010/main" val="9176792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a:effectLst>
                  <a:outerShdw blurRad="38100" dist="38100" dir="2700000" algn="tl">
                    <a:srgbClr val="000000">
                      <a:alpha val="43137"/>
                    </a:srgbClr>
                  </a:outerShdw>
                </a:effectLst>
              </a:rPr>
              <a:t>Introduction to laboratory department &amp; blood bank department </a:t>
            </a:r>
            <a:endParaRPr lang="ar-SA" sz="2800"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lstStyle/>
          <a:p>
            <a:pPr algn="l" rtl="0"/>
            <a:r>
              <a:rPr lang="en-US" u="sng" dirty="0" smtClean="0">
                <a:solidFill>
                  <a:srgbClr val="FF0000"/>
                </a:solidFill>
                <a:latin typeface="+mj-lt"/>
              </a:rPr>
              <a:t>Blood Bank ( transfusion medicine ) :</a:t>
            </a:r>
            <a:r>
              <a:rPr lang="en-US" dirty="0" smtClean="0">
                <a:solidFill>
                  <a:srgbClr val="FF0000"/>
                </a:solidFill>
                <a:latin typeface="+mj-lt"/>
              </a:rPr>
              <a:t> </a:t>
            </a:r>
          </a:p>
          <a:p>
            <a:pPr algn="l" rtl="0">
              <a:buNone/>
            </a:pPr>
            <a:r>
              <a:rPr lang="en-US" dirty="0" smtClean="0">
                <a:solidFill>
                  <a:srgbClr val="FF0000"/>
                </a:solidFill>
                <a:latin typeface="+mj-lt"/>
              </a:rPr>
              <a:t> </a:t>
            </a:r>
            <a:r>
              <a:rPr lang="en-US" dirty="0" smtClean="0">
                <a:latin typeface="+mj-lt"/>
              </a:rPr>
              <a:t>is a multidisciplinary specialty encompassing all aspects of blood donation , blood component preparation , serology ( antibody screening ) , and blood transfusion therapy .  </a:t>
            </a:r>
            <a:r>
              <a:rPr lang="en-US" dirty="0" smtClean="0">
                <a:solidFill>
                  <a:srgbClr val="FF0000"/>
                </a:solidFill>
                <a:latin typeface="+mj-lt"/>
              </a:rPr>
              <a:t> </a:t>
            </a:r>
            <a:endParaRPr lang="ar-SA" u="sng" dirty="0">
              <a:solidFill>
                <a:srgbClr val="FF0000"/>
              </a:solidFill>
              <a:latin typeface="+mj-lt"/>
            </a:endParaRPr>
          </a:p>
        </p:txBody>
      </p:sp>
    </p:spTree>
    <p:extLst>
      <p:ext uri="{BB962C8B-B14F-4D97-AF65-F5344CB8AC3E}">
        <p14:creationId xmlns:p14="http://schemas.microsoft.com/office/powerpoint/2010/main" val="147717108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3"/>
          <p:cNvSpPr>
            <a:spLocks noGrp="1"/>
          </p:cNvSpPr>
          <p:nvPr>
            <p:ph type="title"/>
          </p:nvPr>
        </p:nvSpPr>
        <p:spPr>
          <a:xfrm>
            <a:off x="2133600" y="1196752"/>
            <a:ext cx="2212848" cy="3070218"/>
          </a:xfrm>
        </p:spPr>
        <p:txBody>
          <a:bodyPr>
            <a:normAutofit/>
          </a:bodyPr>
          <a:lstStyle/>
          <a:p>
            <a:pPr algn="ctr"/>
            <a:r>
              <a:rPr lang="en-US" sz="4800" dirty="0">
                <a:effectLst>
                  <a:outerShdw blurRad="38100" dist="38100" dir="2700000" algn="tl">
                    <a:srgbClr val="000000">
                      <a:alpha val="43137"/>
                    </a:srgbClr>
                  </a:outerShdw>
                </a:effectLst>
                <a:latin typeface="Calibri" panose="020F0502020204030204" pitchFamily="34" charset="0"/>
              </a:rPr>
              <a:t>LAB 304</a:t>
            </a:r>
            <a:br>
              <a:rPr lang="en-US" sz="4800" dirty="0">
                <a:effectLst>
                  <a:outerShdw blurRad="38100" dist="38100" dir="2700000" algn="tl">
                    <a:srgbClr val="000000">
                      <a:alpha val="43137"/>
                    </a:srgbClr>
                  </a:outerShdw>
                </a:effectLst>
                <a:latin typeface="Calibri" panose="020F0502020204030204" pitchFamily="34" charset="0"/>
              </a:rPr>
            </a:br>
            <a:r>
              <a:rPr lang="en-US" sz="4800" dirty="0">
                <a:effectLst>
                  <a:outerShdw blurRad="38100" dist="38100" dir="2700000" algn="tl">
                    <a:srgbClr val="000000">
                      <a:alpha val="43137"/>
                    </a:srgbClr>
                  </a:outerShdw>
                </a:effectLst>
                <a:latin typeface="Calibri" panose="020F0502020204030204" pitchFamily="34" charset="0"/>
              </a:rPr>
              <a:t/>
            </a:r>
            <a:br>
              <a:rPr lang="en-US" sz="4800" dirty="0">
                <a:effectLst>
                  <a:outerShdw blurRad="38100" dist="38100" dir="2700000" algn="tl">
                    <a:srgbClr val="000000">
                      <a:alpha val="43137"/>
                    </a:srgbClr>
                  </a:outerShdw>
                </a:effectLst>
                <a:latin typeface="Calibri" panose="020F0502020204030204" pitchFamily="34" charset="0"/>
              </a:rPr>
            </a:br>
            <a:r>
              <a:rPr lang="en-US" sz="4800" dirty="0">
                <a:effectLst>
                  <a:outerShdw blurRad="38100" dist="38100" dir="2700000" algn="tl">
                    <a:srgbClr val="000000">
                      <a:alpha val="43137"/>
                    </a:srgbClr>
                  </a:outerShdw>
                </a:effectLst>
                <a:latin typeface="Calibri" panose="020F0502020204030204" pitchFamily="34" charset="0"/>
              </a:rPr>
              <a:t/>
            </a:r>
            <a:br>
              <a:rPr lang="en-US" sz="4800" dirty="0">
                <a:effectLst>
                  <a:outerShdw blurRad="38100" dist="38100" dir="2700000" algn="tl">
                    <a:srgbClr val="000000">
                      <a:alpha val="43137"/>
                    </a:srgbClr>
                  </a:outerShdw>
                </a:effectLst>
                <a:latin typeface="Calibri" panose="020F0502020204030204" pitchFamily="34" charset="0"/>
              </a:rPr>
            </a:br>
            <a:r>
              <a:rPr lang="en-US" sz="3600" dirty="0">
                <a:solidFill>
                  <a:srgbClr val="C00000"/>
                </a:solidFill>
                <a:effectLst>
                  <a:outerShdw blurRad="38100" dist="38100" dir="2700000" algn="tl">
                    <a:srgbClr val="000000">
                      <a:alpha val="43137"/>
                    </a:srgbClr>
                  </a:outerShdw>
                </a:effectLst>
                <a:latin typeface="Calibri" panose="020F0502020204030204" pitchFamily="34" charset="0"/>
              </a:rPr>
              <a:t>Lecture \ 3</a:t>
            </a:r>
            <a:endParaRPr lang="ar-SA" sz="3600" dirty="0">
              <a:effectLst>
                <a:outerShdw blurRad="38100" dist="38100" dir="2700000" algn="tl">
                  <a:srgbClr val="000000">
                    <a:alpha val="43137"/>
                  </a:srgbClr>
                </a:outerShdw>
              </a:effectLst>
              <a:latin typeface="Calibri" panose="020F0502020204030204" pitchFamily="34" charset="0"/>
            </a:endParaRPr>
          </a:p>
        </p:txBody>
      </p:sp>
      <p:pic>
        <p:nvPicPr>
          <p:cNvPr id="7" name="عنصر نائب للصورة 6" descr="images (9).jpg"/>
          <p:cNvPicPr>
            <a:picLocks noGrp="1" noChangeAspect="1"/>
          </p:cNvPicPr>
          <p:nvPr>
            <p:ph type="pic" idx="1"/>
          </p:nvPr>
        </p:nvPicPr>
        <p:blipFill>
          <a:blip r:embed="rId2"/>
          <a:srcRect t="27636" b="27636"/>
          <a:stretch>
            <a:fillRect/>
          </a:stretch>
        </p:blipFill>
        <p:spPr>
          <a:xfrm>
            <a:off x="4456820" y="2468253"/>
            <a:ext cx="6360881" cy="3597434"/>
          </a:xfrm>
        </p:spPr>
      </p:pic>
      <p:sp>
        <p:nvSpPr>
          <p:cNvPr id="5" name="Rectangle 4"/>
          <p:cNvSpPr/>
          <p:nvPr/>
        </p:nvSpPr>
        <p:spPr>
          <a:xfrm rot="435532">
            <a:off x="5457017" y="1048873"/>
            <a:ext cx="4360489" cy="923330"/>
          </a:xfrm>
          <a:prstGeom prst="rect">
            <a:avLst/>
          </a:prstGeom>
          <a:noFill/>
        </p:spPr>
        <p:txBody>
          <a:bodyPr wrap="none" lIns="91440" tIns="45720" rIns="91440" bIns="45720">
            <a:spAutoFit/>
          </a:bodyPr>
          <a:lstStyle/>
          <a:p>
            <a:pPr algn="ctr"/>
            <a:r>
              <a:rPr lang="en-US" sz="5400" b="1" dirty="0">
                <a:ln w="10541" cmpd="sng">
                  <a:solidFill>
                    <a:srgbClr val="FF0000"/>
                  </a:solidFill>
                  <a:prstDash val="solid"/>
                </a:ln>
                <a:solidFill>
                  <a:srgbClr val="FF0000"/>
                </a:solidFill>
                <a:effectLst>
                  <a:outerShdw blurRad="38100" dist="38100" dir="2700000" algn="tl">
                    <a:srgbClr val="000000">
                      <a:alpha val="43137"/>
                    </a:srgbClr>
                  </a:outerShdw>
                </a:effectLst>
                <a:latin typeface="Calibri" panose="020F0502020204030204" pitchFamily="34" charset="0"/>
              </a:rPr>
              <a:t>Blood samples</a:t>
            </a:r>
          </a:p>
        </p:txBody>
      </p:sp>
    </p:spTree>
    <p:extLst>
      <p:ext uri="{BB962C8B-B14F-4D97-AF65-F5344CB8AC3E}">
        <p14:creationId xmlns:p14="http://schemas.microsoft.com/office/powerpoint/2010/main" val="47461399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dirty="0" smtClean="0">
                <a:effectLst>
                  <a:outerShdw blurRad="38100" dist="38100" dir="2700000" algn="tl">
                    <a:srgbClr val="000000">
                      <a:alpha val="43137"/>
                    </a:srgbClr>
                  </a:outerShdw>
                </a:effectLst>
                <a:latin typeface="Calibri" panose="020F0502020204030204" pitchFamily="34" charset="0"/>
              </a:rPr>
              <a:t>COMMUNICATION</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dirty="0" smtClean="0">
                <a:latin typeface="Calibri" panose="020F0502020204030204" pitchFamily="34" charset="0"/>
              </a:rPr>
              <a:t>Most patients have had a blood extraction before.</a:t>
            </a:r>
          </a:p>
          <a:p>
            <a:pPr algn="l" rtl="0"/>
            <a:r>
              <a:rPr lang="en-US" dirty="0" smtClean="0">
                <a:latin typeface="Calibri" panose="020F0502020204030204" pitchFamily="34" charset="0"/>
              </a:rPr>
              <a:t>To them the phlebotomist's statement of intending to perform a blood test is usually sufficient to understand what is about occur.</a:t>
            </a:r>
          </a:p>
          <a:p>
            <a:pPr algn="l" rtl="0"/>
            <a:r>
              <a:rPr lang="en-US" dirty="0" smtClean="0">
                <a:latin typeface="Calibri" panose="020F0502020204030204" pitchFamily="34" charset="0"/>
              </a:rPr>
              <a:t>To a patient who has never had a blood test, a more detailed explanation may be necessary.</a:t>
            </a:r>
          </a:p>
          <a:p>
            <a:pPr algn="l" rtl="0"/>
            <a:r>
              <a:rPr lang="en-US" dirty="0" smtClean="0">
                <a:latin typeface="Calibri" panose="020F0502020204030204" pitchFamily="34" charset="0"/>
              </a:rPr>
              <a:t>Special procedures may require additional information.</a:t>
            </a:r>
          </a:p>
          <a:p>
            <a:pPr algn="l" rtl="0">
              <a:buNone/>
            </a:pPr>
            <a:endParaRPr lang="x-none" dirty="0">
              <a:latin typeface="Calibri" panose="020F0502020204030204" pitchFamily="34" charset="0"/>
            </a:endParaRPr>
          </a:p>
        </p:txBody>
      </p:sp>
    </p:spTree>
    <p:extLst>
      <p:ext uri="{BB962C8B-B14F-4D97-AF65-F5344CB8AC3E}">
        <p14:creationId xmlns:p14="http://schemas.microsoft.com/office/powerpoint/2010/main" val="13152091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COMMUNICATION</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normAutofit/>
          </a:bodyPr>
          <a:lstStyle/>
          <a:p>
            <a:pPr algn="l" rtl="0"/>
            <a:r>
              <a:rPr lang="en-US" dirty="0" smtClean="0">
                <a:latin typeface="Calibri" panose="020F0502020204030204" pitchFamily="34" charset="0"/>
              </a:rPr>
              <a:t>The phlebotomist must always inform the patient of the procedure and determine that the patient understands what is about to take place before proceeding.</a:t>
            </a:r>
            <a:endParaRPr lang="x-none" dirty="0" smtClean="0">
              <a:latin typeface="Calibri" panose="020F0502020204030204" pitchFamily="34" charset="0"/>
            </a:endParaRPr>
          </a:p>
          <a:p>
            <a:pPr lvl="1" algn="l" rtl="0"/>
            <a:r>
              <a:rPr lang="en-US" dirty="0" smtClean="0">
                <a:latin typeface="Calibri" panose="020F0502020204030204" pitchFamily="34" charset="0"/>
              </a:rPr>
              <a:t>If a patient does not speak or understand your language, the phlebotomist may have to use sign language or other nonverbal means to demonstrate what is to occur, or an interpreter must be located.</a:t>
            </a:r>
          </a:p>
          <a:p>
            <a:pPr lvl="1" algn="l" rtl="0"/>
            <a:r>
              <a:rPr lang="en-US" dirty="0" smtClean="0">
                <a:latin typeface="Calibri" panose="020F0502020204030204" pitchFamily="34" charset="0"/>
              </a:rPr>
              <a:t>Speaking slowly and distinctly, using sign language or writing down information may be necessary for patients with hearing problems.</a:t>
            </a:r>
          </a:p>
        </p:txBody>
      </p:sp>
    </p:spTree>
    <p:extLst>
      <p:ext uri="{BB962C8B-B14F-4D97-AF65-F5344CB8AC3E}">
        <p14:creationId xmlns:p14="http://schemas.microsoft.com/office/powerpoint/2010/main" val="2356491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COMMUNICATION</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dirty="0" smtClean="0">
                <a:latin typeface="Calibri" panose="020F0502020204030204" pitchFamily="34" charset="0"/>
              </a:rPr>
              <a:t>Most patients understand that the blood tests are needed in the course of their treatment.</a:t>
            </a:r>
          </a:p>
          <a:p>
            <a:pPr algn="l" rtl="0"/>
            <a:r>
              <a:rPr lang="en-US" dirty="0" smtClean="0">
                <a:latin typeface="Calibri" panose="020F0502020204030204" pitchFamily="34" charset="0"/>
              </a:rPr>
              <a:t>Reminding the patient that the test was ordered by the doctor as part of their care will sometimes convince the patient to cooperate. </a:t>
            </a:r>
            <a:endParaRPr lang="x-none" dirty="0">
              <a:latin typeface="Calibri" panose="020F0502020204030204" pitchFamily="34" charset="0"/>
            </a:endParaRPr>
          </a:p>
        </p:txBody>
      </p:sp>
    </p:spTree>
    <p:extLst>
      <p:ext uri="{BB962C8B-B14F-4D97-AF65-F5344CB8AC3E}">
        <p14:creationId xmlns:p14="http://schemas.microsoft.com/office/powerpoint/2010/main" val="144870372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solidFill>
                  <a:srgbClr val="FF0000"/>
                </a:solidFill>
                <a:effectLst>
                  <a:outerShdw blurRad="38100" dist="38100" dir="2700000" algn="tl">
                    <a:srgbClr val="000000">
                      <a:alpha val="43137"/>
                    </a:srgbClr>
                  </a:outerShdw>
                </a:effectLst>
                <a:latin typeface="Calibri" panose="020F0502020204030204" pitchFamily="34" charset="0"/>
              </a:rPr>
              <a:t>Remember</a:t>
            </a:r>
            <a:endParaRPr lang="x-none" dirty="0">
              <a:solidFill>
                <a:srgbClr val="FF0000"/>
              </a:solidFill>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lstStyle/>
          <a:p>
            <a:pPr algn="l" rtl="0"/>
            <a:r>
              <a:rPr lang="en-US" dirty="0" smtClean="0">
                <a:latin typeface="Calibri" panose="020F0502020204030204" pitchFamily="34" charset="0"/>
              </a:rPr>
              <a:t>The patient has the right to refuse the test .</a:t>
            </a:r>
          </a:p>
          <a:p>
            <a:pPr algn="l" rtl="0"/>
            <a:r>
              <a:rPr lang="en-US" dirty="0" smtClean="0">
                <a:latin typeface="Calibri" panose="020F0502020204030204" pitchFamily="34" charset="0"/>
              </a:rPr>
              <a:t>When it has been determined that the patient truly refuses to cooperate, the phlebotomist should write on the requisition that the patient has refused to have blood drawn. </a:t>
            </a:r>
            <a:endParaRPr lang="x-none" dirty="0">
              <a:latin typeface="Calibri" panose="020F0502020204030204" pitchFamily="34" charset="0"/>
            </a:endParaRPr>
          </a:p>
        </p:txBody>
      </p:sp>
    </p:spTree>
    <p:extLst>
      <p:ext uri="{BB962C8B-B14F-4D97-AF65-F5344CB8AC3E}">
        <p14:creationId xmlns:p14="http://schemas.microsoft.com/office/powerpoint/2010/main" val="16798954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latin typeface="Calibri" panose="020F0502020204030204" pitchFamily="34" charset="0"/>
              </a:rPr>
              <a:t>Recommendations</a:t>
            </a:r>
            <a:endParaRPr lang="x-none" dirty="0">
              <a:effectLst>
                <a:outerShdw blurRad="38100" dist="38100" dir="2700000" algn="tl">
                  <a:srgbClr val="000000">
                    <a:alpha val="43137"/>
                  </a:srgbClr>
                </a:outerShdw>
              </a:effectLst>
              <a:latin typeface="Calibri" panose="020F0502020204030204" pitchFamily="34" charset="0"/>
            </a:endParaRPr>
          </a:p>
        </p:txBody>
      </p:sp>
      <p:sp>
        <p:nvSpPr>
          <p:cNvPr id="3" name="عنصر نائب للمحتوى 2"/>
          <p:cNvSpPr>
            <a:spLocks noGrp="1"/>
          </p:cNvSpPr>
          <p:nvPr>
            <p:ph idx="1"/>
          </p:nvPr>
        </p:nvSpPr>
        <p:spPr/>
        <p:txBody>
          <a:bodyPr>
            <a:normAutofit/>
          </a:bodyPr>
          <a:lstStyle/>
          <a:p>
            <a:pPr lvl="0" algn="l" rtl="0"/>
            <a:r>
              <a:rPr lang="en-US" dirty="0" smtClean="0">
                <a:latin typeface="Calibri" panose="020F0502020204030204" pitchFamily="34" charset="0"/>
              </a:rPr>
              <a:t>Receive the patient with pleasant smile. </a:t>
            </a:r>
          </a:p>
          <a:p>
            <a:pPr lvl="0" algn="l" rtl="0"/>
            <a:r>
              <a:rPr lang="en-US" dirty="0" smtClean="0">
                <a:latin typeface="Calibri" panose="020F0502020204030204" pitchFamily="34" charset="0"/>
              </a:rPr>
              <a:t>Gain the patient trust and confidence.</a:t>
            </a:r>
          </a:p>
          <a:p>
            <a:pPr algn="l" rtl="0"/>
            <a:r>
              <a:rPr lang="en-US" dirty="0" smtClean="0">
                <a:latin typeface="Calibri" panose="020F0502020204030204" pitchFamily="34" charset="0"/>
              </a:rPr>
              <a:t>The phlebotomist should have a pleasant appearance and behave in a professional manner to convey confidence with the patient when taking blood.</a:t>
            </a:r>
          </a:p>
          <a:p>
            <a:pPr algn="l" rtl="0"/>
            <a:r>
              <a:rPr lang="en-US" dirty="0" smtClean="0">
                <a:latin typeface="Calibri" panose="020F0502020204030204" pitchFamily="34" charset="0"/>
              </a:rPr>
              <a:t>In handling difficult and irritable patients, the phlebotomist should remain calm and treat the patient in a caring manner under all circumstances. </a:t>
            </a:r>
          </a:p>
          <a:p>
            <a:pPr algn="l" rtl="0"/>
            <a:r>
              <a:rPr lang="en-US" dirty="0" smtClean="0">
                <a:latin typeface="Calibri" panose="020F0502020204030204" pitchFamily="34" charset="0"/>
              </a:rPr>
              <a:t>Thanking the patient for their cooperation makes them feel traumatic-free and positive about the laboratory.</a:t>
            </a:r>
            <a:endParaRPr lang="x-none" dirty="0">
              <a:latin typeface="Calibri" panose="020F0502020204030204" pitchFamily="34" charset="0"/>
            </a:endParaRPr>
          </a:p>
        </p:txBody>
      </p:sp>
    </p:spTree>
    <p:extLst>
      <p:ext uri="{BB962C8B-B14F-4D97-AF65-F5344CB8AC3E}">
        <p14:creationId xmlns:p14="http://schemas.microsoft.com/office/powerpoint/2010/main" val="154503246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3"/>
          <p:cNvSpPr/>
          <p:nvPr/>
        </p:nvSpPr>
        <p:spPr>
          <a:xfrm>
            <a:off x="1991546" y="2505672"/>
            <a:ext cx="8208911" cy="184665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anose="020F0502020204030204" pitchFamily="34" charset="0"/>
              </a:rPr>
              <a:t>All the success &amp; prosperity</a:t>
            </a:r>
          </a:p>
          <a:p>
            <a:pPr algn="ctr"/>
            <a:r>
              <a:rPr lang="ar-SA" sz="6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Sakkal Majalla" panose="02000000000000000000" pitchFamily="2" charset="-78"/>
                <a:cs typeface="Sakkal Majalla" panose="02000000000000000000" pitchFamily="2" charset="-78"/>
              </a:rPr>
              <a:t>كل النجــــاح و التـــوفـــيـــق</a:t>
            </a:r>
            <a:endParaRPr lang="x-none" sz="6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9812083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a:effectLst>
                  <a:outerShdw blurRad="38100" dist="38100" dir="2700000" algn="tl">
                    <a:srgbClr val="000000">
                      <a:alpha val="43137"/>
                    </a:srgbClr>
                  </a:outerShdw>
                </a:effectLst>
              </a:rPr>
              <a:t>Introduction to laboratory department &amp; blood bank department </a:t>
            </a:r>
            <a:endParaRPr lang="ar-SA" sz="2800"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noFill/>
        </p:spPr>
        <p:txBody>
          <a:bodyPr/>
          <a:lstStyle/>
          <a:p>
            <a:pPr algn="l" rtl="0"/>
            <a:r>
              <a:rPr lang="en-US" dirty="0" smtClean="0">
                <a:solidFill>
                  <a:schemeClr val="accent5">
                    <a:lumMod val="75000"/>
                  </a:schemeClr>
                </a:solidFill>
                <a:latin typeface="+mj-lt"/>
              </a:rPr>
              <a:t>Sections/branches : </a:t>
            </a:r>
            <a:r>
              <a:rPr lang="en-US" dirty="0" smtClean="0">
                <a:latin typeface="+mj-lt"/>
              </a:rPr>
              <a:t>they are different among hospitals </a:t>
            </a:r>
            <a:endParaRPr lang="en-US" b="1" dirty="0" smtClean="0">
              <a:solidFill>
                <a:schemeClr val="accent5">
                  <a:lumMod val="75000"/>
                </a:schemeClr>
              </a:solidFill>
              <a:latin typeface="+mj-lt"/>
            </a:endParaRPr>
          </a:p>
          <a:p>
            <a:pPr algn="l" rtl="0">
              <a:buNone/>
            </a:pPr>
            <a:r>
              <a:rPr lang="en-US" dirty="0" smtClean="0">
                <a:solidFill>
                  <a:srgbClr val="C00000"/>
                </a:solidFill>
                <a:latin typeface="+mj-lt"/>
              </a:rPr>
              <a:t>1- blood bank : </a:t>
            </a:r>
            <a:r>
              <a:rPr lang="en-US" dirty="0" smtClean="0">
                <a:latin typeface="+mj-lt"/>
              </a:rPr>
              <a:t>offering cross match, antibody detection,  donor screening , providing blood &amp; blood component </a:t>
            </a:r>
          </a:p>
          <a:p>
            <a:pPr algn="l" rtl="0">
              <a:buNone/>
            </a:pPr>
            <a:r>
              <a:rPr lang="en-US" dirty="0">
                <a:solidFill>
                  <a:srgbClr val="C00000"/>
                </a:solidFill>
                <a:latin typeface="+mj-lt"/>
              </a:rPr>
              <a:t>2- clinical biochemistry : </a:t>
            </a:r>
            <a:r>
              <a:rPr lang="en-US" dirty="0">
                <a:latin typeface="+mj-lt"/>
              </a:rPr>
              <a:t>offering a wide range of chemistry parameters including : </a:t>
            </a:r>
            <a:r>
              <a:rPr lang="en-US" dirty="0">
                <a:solidFill>
                  <a:srgbClr val="C00000"/>
                </a:solidFill>
                <a:latin typeface="+mj-lt"/>
              </a:rPr>
              <a:t> </a:t>
            </a:r>
          </a:p>
          <a:p>
            <a:pPr algn="l" rtl="0">
              <a:buFont typeface="Arial" panose="020B0604020202020204" pitchFamily="34" charset="0"/>
              <a:buChar char="•"/>
            </a:pPr>
            <a:r>
              <a:rPr lang="en-US" dirty="0">
                <a:solidFill>
                  <a:srgbClr val="C00000"/>
                </a:solidFill>
                <a:latin typeface="+mj-lt"/>
              </a:rPr>
              <a:t> enzymology, toxicology and endocrinology</a:t>
            </a:r>
            <a:r>
              <a:rPr lang="en-US" dirty="0" smtClean="0">
                <a:solidFill>
                  <a:srgbClr val="C00000"/>
                </a:solidFill>
                <a:latin typeface="+mj-lt"/>
              </a:rPr>
              <a:t>.</a:t>
            </a:r>
            <a:endParaRPr lang="en-US" dirty="0" smtClean="0">
              <a:latin typeface="+mj-lt"/>
            </a:endParaRPr>
          </a:p>
          <a:p>
            <a:pPr algn="l" rtl="0">
              <a:buNone/>
            </a:pPr>
            <a:r>
              <a:rPr lang="en-US" dirty="0" smtClean="0">
                <a:solidFill>
                  <a:srgbClr val="C00000"/>
                </a:solidFill>
                <a:latin typeface="+mj-lt"/>
              </a:rPr>
              <a:t>3- histopathology &amp; cytopathology : </a:t>
            </a:r>
            <a:r>
              <a:rPr lang="en-US" dirty="0" smtClean="0">
                <a:latin typeface="+mj-lt"/>
              </a:rPr>
              <a:t>giving the service of cytology &amp; biopsy report for all the tissue .    </a:t>
            </a:r>
            <a:endParaRPr lang="en-US" dirty="0" smtClean="0">
              <a:solidFill>
                <a:schemeClr val="accent5">
                  <a:lumMod val="75000"/>
                </a:schemeClr>
              </a:solidFill>
              <a:latin typeface="+mj-lt"/>
            </a:endParaRPr>
          </a:p>
        </p:txBody>
      </p:sp>
    </p:spTree>
    <p:extLst>
      <p:ext uri="{BB962C8B-B14F-4D97-AF65-F5344CB8AC3E}">
        <p14:creationId xmlns:p14="http://schemas.microsoft.com/office/powerpoint/2010/main" val="356426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a:effectLst>
                  <a:outerShdw blurRad="38100" dist="38100" dir="2700000" algn="tl">
                    <a:srgbClr val="000000">
                      <a:alpha val="43137"/>
                    </a:srgbClr>
                  </a:outerShdw>
                </a:effectLst>
              </a:rPr>
              <a:t>Introduction to laboratory department &amp; blood bank department </a:t>
            </a:r>
            <a:endParaRPr lang="ar-SA" sz="2800"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lstStyle/>
          <a:p>
            <a:pPr algn="l" rtl="0">
              <a:buNone/>
            </a:pPr>
            <a:r>
              <a:rPr lang="en-US" dirty="0" smtClean="0">
                <a:solidFill>
                  <a:srgbClr val="C00000"/>
                </a:solidFill>
                <a:latin typeface="+mj-lt"/>
              </a:rPr>
              <a:t>4- hematology : </a:t>
            </a:r>
            <a:r>
              <a:rPr lang="en-US" dirty="0" smtClean="0">
                <a:latin typeface="+mj-lt"/>
              </a:rPr>
              <a:t>offering routine CBC , coagulation profile and bone marrow aspirate .</a:t>
            </a:r>
          </a:p>
          <a:p>
            <a:pPr algn="l" rtl="0">
              <a:buNone/>
            </a:pPr>
            <a:r>
              <a:rPr lang="en-US" dirty="0" smtClean="0">
                <a:solidFill>
                  <a:srgbClr val="C00000"/>
                </a:solidFill>
                <a:latin typeface="+mj-lt"/>
              </a:rPr>
              <a:t>5- microbiology : </a:t>
            </a:r>
            <a:r>
              <a:rPr lang="en-US" dirty="0" smtClean="0">
                <a:latin typeface="+mj-lt"/>
              </a:rPr>
              <a:t>offering the gram’s stain , culture &amp; sensitivity . In some hospitals  it is offering Z.N stain .</a:t>
            </a:r>
          </a:p>
          <a:p>
            <a:pPr algn="l" rtl="0">
              <a:buNone/>
            </a:pPr>
            <a:r>
              <a:rPr lang="en-US" dirty="0" smtClean="0">
                <a:solidFill>
                  <a:srgbClr val="C00000"/>
                </a:solidFill>
                <a:latin typeface="+mj-lt"/>
              </a:rPr>
              <a:t>6- parasitology : </a:t>
            </a:r>
            <a:r>
              <a:rPr lang="en-US" dirty="0" smtClean="0">
                <a:latin typeface="+mj-lt"/>
              </a:rPr>
              <a:t>routine exam of stool &amp; urine .</a:t>
            </a:r>
          </a:p>
          <a:p>
            <a:pPr algn="l" rtl="0">
              <a:buNone/>
            </a:pPr>
            <a:r>
              <a:rPr lang="en-US" dirty="0" smtClean="0">
                <a:solidFill>
                  <a:srgbClr val="C00000"/>
                </a:solidFill>
                <a:latin typeface="+mj-lt"/>
              </a:rPr>
              <a:t>7- serology &amp; virology : </a:t>
            </a:r>
            <a:r>
              <a:rPr lang="en-US" dirty="0" smtClean="0">
                <a:latin typeface="+mj-lt"/>
              </a:rPr>
              <a:t>screening of hepatitis , HIV, and other serology test .</a:t>
            </a:r>
          </a:p>
          <a:p>
            <a:pPr algn="l" rtl="0">
              <a:buNone/>
            </a:pPr>
            <a:r>
              <a:rPr lang="en-US" dirty="0" smtClean="0">
                <a:solidFill>
                  <a:srgbClr val="C00000"/>
                </a:solidFill>
                <a:latin typeface="+mj-lt"/>
              </a:rPr>
              <a:t>8- receiving  section : </a:t>
            </a:r>
            <a:r>
              <a:rPr lang="en-US" dirty="0" smtClean="0">
                <a:latin typeface="+mj-lt"/>
              </a:rPr>
              <a:t>receives the samples from all wards  </a:t>
            </a:r>
            <a:endParaRPr lang="ar-SA" dirty="0">
              <a:latin typeface="+mj-lt"/>
            </a:endParaRPr>
          </a:p>
        </p:txBody>
      </p:sp>
    </p:spTree>
    <p:extLst>
      <p:ext uri="{BB962C8B-B14F-4D97-AF65-F5344CB8AC3E}">
        <p14:creationId xmlns:p14="http://schemas.microsoft.com/office/powerpoint/2010/main" val="945117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a:effectLst>
                  <a:outerShdw blurRad="38100" dist="38100" dir="2700000" algn="tl">
                    <a:srgbClr val="000000">
                      <a:alpha val="43137"/>
                    </a:srgbClr>
                  </a:outerShdw>
                </a:effectLst>
              </a:rPr>
              <a:t>Introduction to laboratory department &amp; blood bank department </a:t>
            </a:r>
            <a:endParaRPr lang="ar-SA" sz="2800"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normAutofit/>
          </a:bodyPr>
          <a:lstStyle/>
          <a:p>
            <a:pPr algn="l" rtl="0"/>
            <a:r>
              <a:rPr lang="en-US" dirty="0" smtClean="0">
                <a:solidFill>
                  <a:schemeClr val="accent5">
                    <a:lumMod val="75000"/>
                  </a:schemeClr>
                </a:solidFill>
                <a:latin typeface="+mj-lt"/>
              </a:rPr>
              <a:t>Lab equipments :</a:t>
            </a:r>
          </a:p>
          <a:p>
            <a:pPr algn="l" rtl="0">
              <a:buNone/>
            </a:pPr>
            <a:r>
              <a:rPr lang="en-US" dirty="0" smtClean="0">
                <a:solidFill>
                  <a:srgbClr val="00B0F0"/>
                </a:solidFill>
                <a:latin typeface="+mj-lt"/>
              </a:rPr>
              <a:t>1- Autoclave :</a:t>
            </a:r>
          </a:p>
          <a:p>
            <a:pPr algn="l" rtl="0">
              <a:buNone/>
            </a:pPr>
            <a:r>
              <a:rPr lang="en-US" dirty="0" smtClean="0">
                <a:latin typeface="+mj-lt"/>
              </a:rPr>
              <a:t>is an instrument used to</a:t>
            </a:r>
          </a:p>
          <a:p>
            <a:pPr algn="l" rtl="0">
              <a:buNone/>
            </a:pPr>
            <a:r>
              <a:rPr lang="en-US" dirty="0" smtClean="0">
                <a:latin typeface="+mj-lt"/>
              </a:rPr>
              <a:t> sterilize equipment and</a:t>
            </a:r>
          </a:p>
          <a:p>
            <a:pPr algn="l" rtl="0">
              <a:buNone/>
            </a:pPr>
            <a:r>
              <a:rPr lang="en-US" dirty="0" smtClean="0">
                <a:latin typeface="+mj-lt"/>
              </a:rPr>
              <a:t> supplies by subjecting</a:t>
            </a:r>
          </a:p>
          <a:p>
            <a:pPr algn="l" rtl="0">
              <a:buNone/>
            </a:pPr>
            <a:r>
              <a:rPr lang="en-US" dirty="0" smtClean="0">
                <a:latin typeface="+mj-lt"/>
              </a:rPr>
              <a:t> them to high pressure </a:t>
            </a:r>
          </a:p>
          <a:p>
            <a:pPr algn="l" rtl="0">
              <a:buNone/>
            </a:pPr>
            <a:r>
              <a:rPr lang="en-US" dirty="0" smtClean="0">
                <a:latin typeface="+mj-lt"/>
              </a:rPr>
              <a:t>saturated steam at 121 °C</a:t>
            </a:r>
          </a:p>
          <a:p>
            <a:pPr algn="l" rtl="0">
              <a:buNone/>
            </a:pPr>
            <a:r>
              <a:rPr lang="en-US" dirty="0" smtClean="0">
                <a:latin typeface="+mj-lt"/>
              </a:rPr>
              <a:t> for around 15–20 minutes depending </a:t>
            </a:r>
          </a:p>
          <a:p>
            <a:pPr algn="l" rtl="0">
              <a:buNone/>
            </a:pPr>
            <a:r>
              <a:rPr lang="en-US" dirty="0" smtClean="0">
                <a:latin typeface="+mj-lt"/>
              </a:rPr>
              <a:t>on the size of the load and the contents</a:t>
            </a:r>
          </a:p>
          <a:p>
            <a:pPr algn="l" rtl="0">
              <a:buNone/>
            </a:pPr>
            <a:endParaRPr lang="ar-SA" dirty="0">
              <a:solidFill>
                <a:schemeClr val="accent5">
                  <a:lumMod val="75000"/>
                </a:schemeClr>
              </a:solidFill>
              <a:latin typeface="+mj-lt"/>
            </a:endParaRPr>
          </a:p>
        </p:txBody>
      </p:sp>
      <p:pic>
        <p:nvPicPr>
          <p:cNvPr id="5" name="صورة 4" descr="Autoclave.jpg"/>
          <p:cNvPicPr>
            <a:picLocks noChangeAspect="1"/>
          </p:cNvPicPr>
          <p:nvPr/>
        </p:nvPicPr>
        <p:blipFill>
          <a:blip r:embed="rId2"/>
          <a:stretch>
            <a:fillRect/>
          </a:stretch>
        </p:blipFill>
        <p:spPr>
          <a:xfrm>
            <a:off x="7667636" y="1428736"/>
            <a:ext cx="3000364" cy="5214974"/>
          </a:xfrm>
          <a:prstGeom prst="rect">
            <a:avLst/>
          </a:prstGeom>
        </p:spPr>
      </p:pic>
      <p:pic>
        <p:nvPicPr>
          <p:cNvPr id="6" name="صورة 5" descr="تنزيل.jpg"/>
          <p:cNvPicPr>
            <a:picLocks noChangeAspect="1"/>
          </p:cNvPicPr>
          <p:nvPr/>
        </p:nvPicPr>
        <p:blipFill>
          <a:blip r:embed="rId3"/>
          <a:stretch>
            <a:fillRect/>
          </a:stretch>
        </p:blipFill>
        <p:spPr>
          <a:xfrm>
            <a:off x="5881687" y="2285992"/>
            <a:ext cx="2143125" cy="2928958"/>
          </a:xfrm>
          <a:prstGeom prst="rect">
            <a:avLst/>
          </a:prstGeom>
        </p:spPr>
      </p:pic>
    </p:spTree>
    <p:extLst>
      <p:ext uri="{BB962C8B-B14F-4D97-AF65-F5344CB8AC3E}">
        <p14:creationId xmlns:p14="http://schemas.microsoft.com/office/powerpoint/2010/main" val="18899471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a:effectLst>
                  <a:outerShdw blurRad="38100" dist="38100" dir="2700000" algn="tl">
                    <a:srgbClr val="000000">
                      <a:alpha val="43137"/>
                    </a:srgbClr>
                  </a:outerShdw>
                </a:effectLst>
              </a:rPr>
              <a:t>Introduction to laboratory department &amp; blood bank department </a:t>
            </a:r>
            <a:endParaRPr lang="ar-SA" sz="2800"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normAutofit lnSpcReduction="10000"/>
          </a:bodyPr>
          <a:lstStyle/>
          <a:p>
            <a:pPr algn="l" rtl="0">
              <a:buNone/>
            </a:pPr>
            <a:r>
              <a:rPr lang="en-US" dirty="0" smtClean="0">
                <a:solidFill>
                  <a:srgbClr val="00B0F0"/>
                </a:solidFill>
                <a:latin typeface="+mj-lt"/>
              </a:rPr>
              <a:t>2- Incubator :</a:t>
            </a:r>
            <a:r>
              <a:rPr lang="en-US" dirty="0" smtClean="0">
                <a:latin typeface="+mj-lt"/>
              </a:rPr>
              <a:t> </a:t>
            </a:r>
          </a:p>
          <a:p>
            <a:pPr algn="l" rtl="0">
              <a:buNone/>
            </a:pPr>
            <a:r>
              <a:rPr lang="en-US" dirty="0" smtClean="0">
                <a:latin typeface="+mj-lt"/>
              </a:rPr>
              <a:t>is a device used to grow</a:t>
            </a:r>
          </a:p>
          <a:p>
            <a:pPr algn="l" rtl="0">
              <a:buNone/>
            </a:pPr>
            <a:r>
              <a:rPr lang="en-US" dirty="0" smtClean="0">
                <a:latin typeface="+mj-lt"/>
              </a:rPr>
              <a:t>and maintain</a:t>
            </a:r>
          </a:p>
          <a:p>
            <a:pPr algn="l" rtl="0">
              <a:buNone/>
            </a:pPr>
            <a:r>
              <a:rPr lang="en-US" dirty="0" smtClean="0">
                <a:latin typeface="+mj-lt"/>
              </a:rPr>
              <a:t>microbiological cultures </a:t>
            </a:r>
          </a:p>
          <a:p>
            <a:pPr algn="l" rtl="0">
              <a:buNone/>
            </a:pPr>
            <a:r>
              <a:rPr lang="en-US" dirty="0" smtClean="0">
                <a:latin typeface="+mj-lt"/>
              </a:rPr>
              <a:t>or cell cultures. </a:t>
            </a:r>
          </a:p>
          <a:p>
            <a:pPr algn="l" rtl="0">
              <a:buNone/>
            </a:pPr>
            <a:r>
              <a:rPr lang="en-US" dirty="0" smtClean="0">
                <a:latin typeface="+mj-lt"/>
              </a:rPr>
              <a:t>The incubator maintains </a:t>
            </a:r>
          </a:p>
          <a:p>
            <a:pPr algn="l" rtl="0">
              <a:buNone/>
            </a:pPr>
            <a:r>
              <a:rPr lang="en-US" dirty="0" smtClean="0">
                <a:latin typeface="+mj-lt"/>
              </a:rPr>
              <a:t>optimal temperature, </a:t>
            </a:r>
          </a:p>
          <a:p>
            <a:pPr algn="l" rtl="0">
              <a:buNone/>
            </a:pPr>
            <a:r>
              <a:rPr lang="en-US" dirty="0" smtClean="0">
                <a:latin typeface="+mj-lt"/>
              </a:rPr>
              <a:t>humidity and other </a:t>
            </a:r>
          </a:p>
          <a:p>
            <a:pPr algn="l" rtl="0">
              <a:buNone/>
            </a:pPr>
            <a:r>
              <a:rPr lang="en-US" dirty="0" smtClean="0">
                <a:latin typeface="+mj-lt"/>
              </a:rPr>
              <a:t>conditions such as the </a:t>
            </a:r>
          </a:p>
          <a:p>
            <a:pPr algn="l" rtl="0">
              <a:buNone/>
            </a:pPr>
            <a:r>
              <a:rPr lang="en-US" dirty="0" smtClean="0">
                <a:latin typeface="+mj-lt"/>
              </a:rPr>
              <a:t> (CO</a:t>
            </a:r>
            <a:r>
              <a:rPr lang="en-US" baseline="-25000" dirty="0" smtClean="0">
                <a:latin typeface="+mj-lt"/>
              </a:rPr>
              <a:t>2</a:t>
            </a:r>
            <a:r>
              <a:rPr lang="en-US" dirty="0" smtClean="0">
                <a:latin typeface="+mj-lt"/>
              </a:rPr>
              <a:t>) and O</a:t>
            </a:r>
            <a:r>
              <a:rPr lang="en-US" baseline="-25000" dirty="0" smtClean="0">
                <a:latin typeface="+mj-lt"/>
              </a:rPr>
              <a:t>2</a:t>
            </a:r>
            <a:r>
              <a:rPr lang="en-US" dirty="0" smtClean="0">
                <a:latin typeface="+mj-lt"/>
              </a:rPr>
              <a:t> content of the atmosphere inside.</a:t>
            </a:r>
          </a:p>
          <a:p>
            <a:pPr algn="l" rtl="0">
              <a:buNone/>
            </a:pPr>
            <a:endParaRPr lang="ar-SA" dirty="0">
              <a:latin typeface="+mj-lt"/>
            </a:endParaRPr>
          </a:p>
        </p:txBody>
      </p:sp>
      <p:pic>
        <p:nvPicPr>
          <p:cNvPr id="4" name="صورة 3" descr="تنزيل (1).jpg"/>
          <p:cNvPicPr>
            <a:picLocks noChangeAspect="1"/>
          </p:cNvPicPr>
          <p:nvPr/>
        </p:nvPicPr>
        <p:blipFill>
          <a:blip r:embed="rId2"/>
          <a:stretch>
            <a:fillRect/>
          </a:stretch>
        </p:blipFill>
        <p:spPr>
          <a:xfrm>
            <a:off x="8167702" y="1602456"/>
            <a:ext cx="2500298" cy="3786214"/>
          </a:xfrm>
          <a:prstGeom prst="rect">
            <a:avLst/>
          </a:prstGeom>
        </p:spPr>
      </p:pic>
      <p:pic>
        <p:nvPicPr>
          <p:cNvPr id="5" name="صورة 4" descr="images.jpg"/>
          <p:cNvPicPr>
            <a:picLocks noChangeAspect="1"/>
          </p:cNvPicPr>
          <p:nvPr/>
        </p:nvPicPr>
        <p:blipFill>
          <a:blip r:embed="rId3"/>
          <a:stretch>
            <a:fillRect/>
          </a:stretch>
        </p:blipFill>
        <p:spPr>
          <a:xfrm>
            <a:off x="5605472" y="1602456"/>
            <a:ext cx="2562230" cy="3714776"/>
          </a:xfrm>
          <a:prstGeom prst="rect">
            <a:avLst/>
          </a:prstGeom>
        </p:spPr>
      </p:pic>
    </p:spTree>
    <p:extLst>
      <p:ext uri="{BB962C8B-B14F-4D97-AF65-F5344CB8AC3E}">
        <p14:creationId xmlns:p14="http://schemas.microsoft.com/office/powerpoint/2010/main" val="17806957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a:effectLst>
                  <a:outerShdw blurRad="38100" dist="38100" dir="2700000" algn="tl">
                    <a:srgbClr val="000000">
                      <a:alpha val="43137"/>
                    </a:srgbClr>
                  </a:outerShdw>
                </a:effectLst>
              </a:rPr>
              <a:t>Introduction to laboratory department &amp; blood bank department </a:t>
            </a:r>
            <a:endParaRPr lang="ar-SA" sz="2800"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lstStyle/>
          <a:p>
            <a:pPr algn="l" rtl="0">
              <a:buNone/>
            </a:pPr>
            <a:r>
              <a:rPr lang="en-US" dirty="0" smtClean="0">
                <a:solidFill>
                  <a:srgbClr val="00B0F0"/>
                </a:solidFill>
                <a:latin typeface="+mj-lt"/>
              </a:rPr>
              <a:t>3- Centrifuge</a:t>
            </a:r>
          </a:p>
          <a:p>
            <a:pPr algn="l" rtl="0">
              <a:buNone/>
            </a:pPr>
            <a:r>
              <a:rPr lang="en-US" dirty="0" smtClean="0">
                <a:latin typeface="+mj-lt"/>
              </a:rPr>
              <a:t>The centrifuge works using</a:t>
            </a:r>
          </a:p>
          <a:p>
            <a:pPr algn="l" rtl="0">
              <a:buNone/>
            </a:pPr>
            <a:r>
              <a:rPr lang="en-US" dirty="0" smtClean="0">
                <a:latin typeface="+mj-lt"/>
              </a:rPr>
              <a:t> the sedimentation principle, </a:t>
            </a:r>
          </a:p>
          <a:p>
            <a:pPr algn="l" rtl="0">
              <a:buNone/>
            </a:pPr>
            <a:r>
              <a:rPr lang="en-US" dirty="0" smtClean="0">
                <a:latin typeface="+mj-lt"/>
              </a:rPr>
              <a:t>where the centripetal acceleration </a:t>
            </a:r>
          </a:p>
          <a:p>
            <a:pPr algn="l" rtl="0">
              <a:buNone/>
            </a:pPr>
            <a:r>
              <a:rPr lang="en-US" dirty="0" smtClean="0">
                <a:latin typeface="+mj-lt"/>
              </a:rPr>
              <a:t>causes more dense substances to </a:t>
            </a:r>
          </a:p>
          <a:p>
            <a:pPr algn="l" rtl="0">
              <a:buNone/>
            </a:pPr>
            <a:r>
              <a:rPr lang="en-US" dirty="0" smtClean="0">
                <a:latin typeface="+mj-lt"/>
              </a:rPr>
              <a:t>separate out along the bottom of the tube</a:t>
            </a:r>
          </a:p>
          <a:p>
            <a:pPr algn="l" rtl="0">
              <a:buNone/>
            </a:pPr>
            <a:r>
              <a:rPr lang="en-US" dirty="0" smtClean="0">
                <a:latin typeface="+mj-lt"/>
              </a:rPr>
              <a:t> &amp; lighter objects will tend to </a:t>
            </a:r>
          </a:p>
          <a:p>
            <a:pPr algn="l" rtl="0">
              <a:buNone/>
            </a:pPr>
            <a:r>
              <a:rPr lang="en-US" dirty="0" smtClean="0">
                <a:latin typeface="+mj-lt"/>
              </a:rPr>
              <a:t>move to the top of the tube .</a:t>
            </a:r>
            <a:endParaRPr lang="ar-SA" dirty="0">
              <a:latin typeface="+mj-lt"/>
            </a:endParaRPr>
          </a:p>
        </p:txBody>
      </p:sp>
      <p:pic>
        <p:nvPicPr>
          <p:cNvPr id="4" name="صورة 3" descr="images (2).jpg"/>
          <p:cNvPicPr>
            <a:picLocks noChangeAspect="1"/>
          </p:cNvPicPr>
          <p:nvPr/>
        </p:nvPicPr>
        <p:blipFill>
          <a:blip r:embed="rId3"/>
          <a:stretch>
            <a:fillRect/>
          </a:stretch>
        </p:blipFill>
        <p:spPr>
          <a:xfrm>
            <a:off x="6167438" y="4929198"/>
            <a:ext cx="2143140" cy="1771650"/>
          </a:xfrm>
          <a:prstGeom prst="rect">
            <a:avLst/>
          </a:prstGeom>
        </p:spPr>
      </p:pic>
      <p:pic>
        <p:nvPicPr>
          <p:cNvPr id="5" name="صورة 4" descr="images (1).jpg"/>
          <p:cNvPicPr>
            <a:picLocks noChangeAspect="1"/>
          </p:cNvPicPr>
          <p:nvPr/>
        </p:nvPicPr>
        <p:blipFill>
          <a:blip r:embed="rId4"/>
          <a:stretch>
            <a:fillRect/>
          </a:stretch>
        </p:blipFill>
        <p:spPr>
          <a:xfrm>
            <a:off x="8255012" y="1928802"/>
            <a:ext cx="2412988" cy="3429024"/>
          </a:xfrm>
          <a:prstGeom prst="rect">
            <a:avLst/>
          </a:prstGeom>
        </p:spPr>
      </p:pic>
    </p:spTree>
    <p:extLst>
      <p:ext uri="{BB962C8B-B14F-4D97-AF65-F5344CB8AC3E}">
        <p14:creationId xmlns:p14="http://schemas.microsoft.com/office/powerpoint/2010/main" val="491705403"/>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21</TotalTime>
  <Words>1629</Words>
  <Application>Microsoft Macintosh PowerPoint</Application>
  <PresentationFormat>Widescreen</PresentationFormat>
  <Paragraphs>235</Paragraphs>
  <Slides>46</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46</vt:i4>
      </vt:variant>
    </vt:vector>
  </HeadingPairs>
  <TitlesOfParts>
    <vt:vector size="54" baseType="lpstr">
      <vt:lpstr>Calibri</vt:lpstr>
      <vt:lpstr>Sakkal Majalla</vt:lpstr>
      <vt:lpstr>Tahoma</vt:lpstr>
      <vt:lpstr>Trebuchet MS</vt:lpstr>
      <vt:lpstr>Wingdings</vt:lpstr>
      <vt:lpstr>Wingdings 3</vt:lpstr>
      <vt:lpstr>Arial</vt:lpstr>
      <vt:lpstr>Facet</vt:lpstr>
      <vt:lpstr>LAB304 </vt:lpstr>
      <vt:lpstr>LAB 304  Lecture \ 1</vt:lpstr>
      <vt:lpstr>Introduction to laboratory department &amp; blood bank department </vt:lpstr>
      <vt:lpstr>Introduction to laboratory department &amp; blood bank department </vt:lpstr>
      <vt:lpstr>Introduction to laboratory department &amp; blood bank department </vt:lpstr>
      <vt:lpstr>Introduction to laboratory department &amp; blood bank department </vt:lpstr>
      <vt:lpstr>Introduction to laboratory department &amp; blood bank department </vt:lpstr>
      <vt:lpstr>Introduction to laboratory department &amp; blood bank department </vt:lpstr>
      <vt:lpstr>Introduction to laboratory department &amp; blood bank department </vt:lpstr>
      <vt:lpstr>Introduction to laboratory department &amp; blood bank department </vt:lpstr>
      <vt:lpstr>Introduction to laboratory department &amp; blood bank department </vt:lpstr>
      <vt:lpstr>Introduction to laboratory department &amp; blood bank department </vt:lpstr>
      <vt:lpstr>Introduction to laboratory department &amp; blood bank department </vt:lpstr>
      <vt:lpstr>Safety rules</vt:lpstr>
      <vt:lpstr>Safety rules</vt:lpstr>
      <vt:lpstr>Safety rules</vt:lpstr>
      <vt:lpstr>Safety rules</vt:lpstr>
      <vt:lpstr>PowerPoint Presentation</vt:lpstr>
      <vt:lpstr>PowerPoint Presentation</vt:lpstr>
      <vt:lpstr>PowerPoint Presentation</vt:lpstr>
      <vt:lpstr>PowerPoint Presentation</vt:lpstr>
      <vt:lpstr>Safety rules</vt:lpstr>
      <vt:lpstr>Safety rules</vt:lpstr>
      <vt:lpstr>Safety rules</vt:lpstr>
      <vt:lpstr>Safety rules</vt:lpstr>
      <vt:lpstr>Safety rules</vt:lpstr>
      <vt:lpstr>LAB 304   Lecture \ 2</vt:lpstr>
      <vt:lpstr>General feature of the test forms</vt:lpstr>
      <vt:lpstr>Test requisition</vt:lpstr>
      <vt:lpstr>Test requisition</vt:lpstr>
      <vt:lpstr>HAEMTOLOGY FORM</vt:lpstr>
      <vt:lpstr>CHEMISTRY FORM</vt:lpstr>
      <vt:lpstr>SEROLOGY FORM ABB.</vt:lpstr>
      <vt:lpstr>HORMONES FORM</vt:lpstr>
      <vt:lpstr>STOOL ANALYSIS FORM ABB.</vt:lpstr>
      <vt:lpstr>Specimen collection</vt:lpstr>
      <vt:lpstr>Procedure of specimen collection</vt:lpstr>
      <vt:lpstr>Procedure of specimen collection</vt:lpstr>
      <vt:lpstr>Procedure of specimen collection</vt:lpstr>
      <vt:lpstr>LAB 304   Lecture \ 3</vt:lpstr>
      <vt:lpstr>COMMUNICATION</vt:lpstr>
      <vt:lpstr>COMMUNICATION</vt:lpstr>
      <vt:lpstr>COMMUNICATION</vt:lpstr>
      <vt:lpstr>Remember</vt:lpstr>
      <vt:lpstr>Recommendations</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LAB304 </dc:title>
  <dc:creator>Microsoft Office User</dc:creator>
  <cp:lastModifiedBy>Microsoft Office User</cp:lastModifiedBy>
  <cp:revision>3</cp:revision>
  <dcterms:created xsi:type="dcterms:W3CDTF">2016-02-22T15:04:58Z</dcterms:created>
  <dcterms:modified xsi:type="dcterms:W3CDTF">2016-02-22T15:39:12Z</dcterms:modified>
</cp:coreProperties>
</file>